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34"/>
  </p:notesMasterIdLst>
  <p:sldIdLst>
    <p:sldId id="284" r:id="rId8"/>
    <p:sldId id="256" r:id="rId9"/>
    <p:sldId id="283" r:id="rId10"/>
    <p:sldId id="257" r:id="rId11"/>
    <p:sldId id="261" r:id="rId12"/>
    <p:sldId id="262" r:id="rId13"/>
    <p:sldId id="263" r:id="rId14"/>
    <p:sldId id="264" r:id="rId15"/>
    <p:sldId id="265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66" r:id="rId30"/>
    <p:sldId id="269" r:id="rId31"/>
    <p:sldId id="268" r:id="rId32"/>
    <p:sldId id="28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4E935"/>
    <a:srgbClr val="FF6699"/>
    <a:srgbClr val="D0DF0F"/>
    <a:srgbClr val="E1F01C"/>
    <a:srgbClr val="46D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65330-E65A-4DD9-805C-6E9C696E64D4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04C57-E6C5-4C41-97D9-1C2CDBAC07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08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04C57-E6C5-4C41-97D9-1C2CDBAC07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48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04C57-E6C5-4C41-97D9-1C2CDBAC07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14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0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5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0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50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32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7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46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00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2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5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97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14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45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3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08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50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8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09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47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4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3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45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6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38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7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26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50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8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9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1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8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1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35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7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9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25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7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24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1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6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76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6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5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0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10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0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24.10.2013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895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562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57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765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497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slide" Target="slide3.xml"/><Relationship Id="rId5" Type="http://schemas.openxmlformats.org/officeDocument/2006/relationships/image" Target="../media/image11.jpeg"/><Relationship Id="rId10" Type="http://schemas.openxmlformats.org/officeDocument/2006/relationships/image" Target="../media/image5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slide" Target="slide3.xml"/><Relationship Id="rId5" Type="http://schemas.openxmlformats.org/officeDocument/2006/relationships/image" Target="../media/image11.jpeg"/><Relationship Id="rId10" Type="http://schemas.openxmlformats.org/officeDocument/2006/relationships/image" Target="../media/image18.png"/><Relationship Id="rId4" Type="http://schemas.openxmlformats.org/officeDocument/2006/relationships/image" Target="../media/image21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image" Target="../media/image33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slide" Target="slide3.xml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3.xml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slide" Target="slide8.xml"/><Relationship Id="rId11" Type="http://schemas.openxmlformats.org/officeDocument/2006/relationships/slide" Target="slide21.xml"/><Relationship Id="rId5" Type="http://schemas.openxmlformats.org/officeDocument/2006/relationships/slide" Target="slide7.xml"/><Relationship Id="rId10" Type="http://schemas.openxmlformats.org/officeDocument/2006/relationships/slide" Target="slide18.xml"/><Relationship Id="rId4" Type="http://schemas.microsoft.com/office/2007/relationships/hdphoto" Target="../media/hdphoto1.wdp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hyperlink" Target="http://cs.wikipedia.org/wiki/Soubor:GHS-pictogram-flamm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2084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18.03.2013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VY_32_INOVACE_02_Ch_OCH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Alkany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Alkany </a:t>
            </a:r>
            <a:r>
              <a:rPr lang="cs-CZ" sz="1800" dirty="0" smtClean="0">
                <a:solidFill>
                  <a:prstClr val="black"/>
                </a:solidFill>
              </a:rPr>
              <a:t>v </a:t>
            </a:r>
            <a:r>
              <a:rPr lang="cs-CZ" sz="1800" dirty="0">
                <a:solidFill>
                  <a:prstClr val="black"/>
                </a:solidFill>
              </a:rPr>
              <a:t>rozsahu </a:t>
            </a:r>
            <a:r>
              <a:rPr lang="cs-CZ" sz="1800" dirty="0" smtClean="0">
                <a:solidFill>
                  <a:prstClr val="black"/>
                </a:solidFill>
              </a:rPr>
              <a:t>SŠ.</a:t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dirty="0" smtClean="0">
                <a:solidFill>
                  <a:prstClr val="black"/>
                </a:solidFill>
              </a:rPr>
              <a:t>Zopakování </a:t>
            </a:r>
            <a:r>
              <a:rPr lang="cs-CZ" sz="1800" dirty="0">
                <a:solidFill>
                  <a:prstClr val="black"/>
                </a:solidFill>
              </a:rPr>
              <a:t>základních </a:t>
            </a:r>
            <a:r>
              <a:rPr lang="cs-CZ" sz="1800" dirty="0" smtClean="0">
                <a:solidFill>
                  <a:prstClr val="black"/>
                </a:solidFill>
              </a:rPr>
              <a:t>fyzikálních a chemických vlastností</a:t>
            </a:r>
            <a:r>
              <a:rPr lang="cs-CZ" sz="1800" dirty="0">
                <a:solidFill>
                  <a:prstClr val="black"/>
                </a:solidFill>
              </a:rPr>
              <a:t>, reakcí a výskytu. </a:t>
            </a:r>
            <a:r>
              <a:rPr lang="cs-CZ" sz="1800" dirty="0" smtClean="0">
                <a:solidFill>
                  <a:prstClr val="black"/>
                </a:solidFill>
              </a:rPr>
              <a:t>Seznámení </a:t>
            </a:r>
            <a:r>
              <a:rPr lang="cs-CZ" sz="1800" dirty="0">
                <a:solidFill>
                  <a:prstClr val="black"/>
                </a:solidFill>
              </a:rPr>
              <a:t>studentů </a:t>
            </a:r>
            <a:r>
              <a:rPr lang="cs-CZ" sz="1800" dirty="0" smtClean="0">
                <a:solidFill>
                  <a:prstClr val="black"/>
                </a:solidFill>
              </a:rPr>
              <a:t>se systematickým názvoslovím  i triviálním, lze doplnit o další příklady . Typičtí zástupci, jejich vlastnosti, průmyslová </a:t>
            </a:r>
            <a:r>
              <a:rPr lang="cs-CZ" sz="1800" dirty="0">
                <a:solidFill>
                  <a:prstClr val="black"/>
                </a:solidFill>
              </a:rPr>
              <a:t>výroba 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4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1211848"/>
            <a:ext cx="12241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Výskyt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8177626" y="5382919"/>
            <a:ext cx="1074894" cy="1475081"/>
            <a:chOff x="8177626" y="5382919"/>
            <a:chExt cx="1074894" cy="1475081"/>
          </a:xfrm>
        </p:grpSpPr>
        <p:pic>
          <p:nvPicPr>
            <p:cNvPr id="1026" name="Picture 2" descr="File:Termite mound N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5" r="14321" b="12220"/>
            <a:stretch/>
          </p:blipFill>
          <p:spPr bwMode="auto">
            <a:xfrm>
              <a:off x="8177626" y="5445224"/>
              <a:ext cx="930714" cy="1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8532440" y="538291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Obr.36                             </a:t>
              </a:r>
              <a:endParaRPr lang="cs-CZ" sz="1200" b="1" dirty="0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843188" y="3852379"/>
            <a:ext cx="2276031" cy="1592845"/>
            <a:chOff x="6843188" y="3852379"/>
            <a:chExt cx="2276031" cy="1592845"/>
          </a:xfrm>
        </p:grpSpPr>
        <p:pic>
          <p:nvPicPr>
            <p:cNvPr id="718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80900" y="3886036"/>
              <a:ext cx="2238319" cy="155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6843188" y="385237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                             </a:t>
              </a:r>
              <a:endParaRPr lang="cs-CZ" sz="1200" b="1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5316148" y="3837626"/>
            <a:ext cx="1527040" cy="1614568"/>
            <a:chOff x="5277208" y="3977570"/>
            <a:chExt cx="1527040" cy="1614568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080" y="4020160"/>
              <a:ext cx="1468168" cy="157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5277208" y="397757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Obr.9                             </a:t>
              </a:r>
              <a:endParaRPr lang="cs-CZ" sz="1200" b="1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7623291" y="2677161"/>
            <a:ext cx="1365757" cy="1208875"/>
            <a:chOff x="7623291" y="3214589"/>
            <a:chExt cx="1365757" cy="1208875"/>
          </a:xfrm>
        </p:grpSpPr>
        <p:pic>
          <p:nvPicPr>
            <p:cNvPr id="7178" name="Picture 10" descr="Soubor: Neptun Full Disk pohled - GPN-2000-00044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291" y="3214589"/>
              <a:ext cx="1152219" cy="115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8268968" y="414646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6303836" y="2677161"/>
            <a:ext cx="1364508" cy="1222523"/>
            <a:chOff x="6303836" y="3214589"/>
            <a:chExt cx="1364508" cy="1222523"/>
          </a:xfrm>
        </p:grpSpPr>
        <p:pic>
          <p:nvPicPr>
            <p:cNvPr id="7176" name="Picture 8" descr="Soubor:Uranu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836" y="3214589"/>
              <a:ext cx="1152998" cy="117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6948264" y="4160113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623291" y="1474797"/>
            <a:ext cx="1584517" cy="1173455"/>
            <a:chOff x="7623291" y="2012225"/>
            <a:chExt cx="1584517" cy="1173455"/>
          </a:xfrm>
        </p:grpSpPr>
        <p:pic>
          <p:nvPicPr>
            <p:cNvPr id="7174" name="Picture 6" descr="Soubor: Saturn (planeta) larg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763513" y="1872003"/>
              <a:ext cx="1121776" cy="140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8487728" y="290868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Obr.6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304183" y="1475356"/>
            <a:ext cx="1368153" cy="1201805"/>
            <a:chOff x="6660231" y="2470515"/>
            <a:chExt cx="1368153" cy="1201805"/>
          </a:xfrm>
        </p:grpSpPr>
        <p:pic>
          <p:nvPicPr>
            <p:cNvPr id="7172" name="Picture 4" descr="Soubor: Jupite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1" y="2470515"/>
              <a:ext cx="1152651" cy="11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7308304" y="339532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Obr.5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948264" y="116632"/>
            <a:ext cx="1376137" cy="1318967"/>
            <a:chOff x="6372200" y="1173929"/>
            <a:chExt cx="1376137" cy="1318967"/>
          </a:xfrm>
        </p:grpSpPr>
        <p:pic>
          <p:nvPicPr>
            <p:cNvPr id="7170" name="Picture 2" descr="Soubor: Různé Slant na Orion (495636660) jpg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173929"/>
              <a:ext cx="1304129" cy="1270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6372200" y="221589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79512" y="5978897"/>
            <a:ext cx="68407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produkt </a:t>
            </a:r>
            <a:r>
              <a:rPr lang="cs-CZ" dirty="0"/>
              <a:t>metabolismu velkých přežvýkavců,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termitišť a z rýžovišť.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9512" y="5445224"/>
            <a:ext cx="744377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 </a:t>
            </a:r>
            <a:r>
              <a:rPr lang="cs-CZ" dirty="0"/>
              <a:t>rozkladu látek biogenního původu (bioplyn)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79512" y="4869160"/>
            <a:ext cx="32403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rozpuštěný </a:t>
            </a:r>
            <a:r>
              <a:rPr lang="cs-CZ" dirty="0"/>
              <a:t>v ropě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79512" y="4279448"/>
            <a:ext cx="50405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součást</a:t>
            </a:r>
            <a:r>
              <a:rPr lang="cs-CZ" dirty="0"/>
              <a:t> důlního plynu v dolech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9512" y="3676088"/>
            <a:ext cx="4752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hlavní </a:t>
            </a:r>
            <a:r>
              <a:rPr lang="cs-CZ" dirty="0"/>
              <a:t>složka zemního plynu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87912"/>
            <a:ext cx="585671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</a:t>
            </a:r>
            <a:r>
              <a:rPr lang="cs-CZ" dirty="0"/>
              <a:t>vesmíru byl nalezen v plynných mračnech v mezihvězdném prostoru.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2724016"/>
            <a:ext cx="48965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atmosféra </a:t>
            </a:r>
            <a:r>
              <a:rPr lang="cs-CZ" dirty="0"/>
              <a:t>velkých planet </a:t>
            </a:r>
            <a:r>
              <a:rPr lang="cs-CZ" dirty="0" smtClean="0"/>
              <a:t>-Jupiter</a:t>
            </a:r>
            <a:r>
              <a:rPr lang="cs-CZ" dirty="0"/>
              <a:t>, Saturn, Uran a Neptun</a:t>
            </a:r>
          </a:p>
        </p:txBody>
      </p:sp>
      <p:pic>
        <p:nvPicPr>
          <p:cNvPr id="4098" name="Picture 2" descr="Soubor:Methane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1561876" cy="1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Methan</a:t>
            </a:r>
            <a:endParaRPr lang="cs-CZ" dirty="0"/>
          </a:p>
        </p:txBody>
      </p:sp>
      <p:sp>
        <p:nvSpPr>
          <p:cNvPr id="41" name="Šipka doprava se zářezem 40">
            <a:hlinkClick r:id="rId11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3419872" y="563776"/>
            <a:ext cx="720000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4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8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0" grpId="0" animBg="1"/>
      <p:bldP spid="39" grpId="0" animBg="1"/>
      <p:bldP spid="38" grpId="0" animBg="1"/>
      <p:bldP spid="18" grpId="0" animBg="1"/>
      <p:bldP spid="6" grpId="0" animBg="1"/>
      <p:bldP spid="15" grpId="0" animBg="1"/>
      <p:bldP spid="3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727149" y="3024248"/>
            <a:ext cx="2525371" cy="3822524"/>
            <a:chOff x="6596781" y="3024248"/>
            <a:chExt cx="2525371" cy="38225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781" y="3024248"/>
              <a:ext cx="2295699" cy="377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ovéPole 40"/>
            <p:cNvSpPr txBox="1"/>
            <p:nvPr/>
          </p:nvSpPr>
          <p:spPr>
            <a:xfrm>
              <a:off x="8322141" y="6572412"/>
              <a:ext cx="800011" cy="27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Obr.12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6026754" y="67180"/>
            <a:ext cx="2649702" cy="2289336"/>
            <a:chOff x="6300192" y="2286001"/>
            <a:chExt cx="2649702" cy="2289336"/>
          </a:xfrm>
        </p:grpSpPr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324101"/>
              <a:ext cx="2548102" cy="225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8149883" y="2286001"/>
              <a:ext cx="800011" cy="27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179512" y="5694347"/>
            <a:ext cx="61206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</a:t>
            </a:r>
            <a:r>
              <a:rPr lang="cs-CZ" dirty="0"/>
              <a:t>směsi s kapalným kyslíkem jako pohonná látka v raketových </a:t>
            </a:r>
            <a:r>
              <a:rPr lang="cs-CZ" dirty="0" smtClean="0"/>
              <a:t>motorech.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67544" y="4725144"/>
            <a:ext cx="54006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plnidlo </a:t>
            </a:r>
            <a:r>
              <a:rPr lang="cs-CZ" dirty="0"/>
              <a:t>a barvivo v gumárenském průmyslu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67544" y="3789040"/>
            <a:ext cx="61206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/>
              <a:t> spalováním se vzduchem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při neúplném spalování k výrobě </a:t>
            </a:r>
            <a:r>
              <a:rPr lang="cs-CZ" dirty="0" smtClean="0"/>
              <a:t>sazí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79512" y="3214423"/>
            <a:ext cx="32403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chemický průmysl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2492896"/>
            <a:ext cx="73448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ve </a:t>
            </a:r>
            <a:r>
              <a:rPr lang="cs-CZ" dirty="0"/>
              <a:t>směsi s jinými uhlovodíky jako plynné palivo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87912"/>
            <a:ext cx="21602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energetika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P</a:t>
            </a:r>
            <a:r>
              <a:rPr lang="cs-CZ" dirty="0" smtClean="0"/>
              <a:t>oužití</a:t>
            </a:r>
            <a:endParaRPr lang="cs-CZ" dirty="0"/>
          </a:p>
        </p:txBody>
      </p:sp>
      <p:pic>
        <p:nvPicPr>
          <p:cNvPr id="4098" name="Picture 2" descr="Soubor:Metha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9" y="341540"/>
            <a:ext cx="1777900" cy="17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Methan</a:t>
            </a:r>
            <a:endParaRPr lang="cs-CZ" dirty="0"/>
          </a:p>
        </p:txBody>
      </p:sp>
      <p:sp>
        <p:nvSpPr>
          <p:cNvPr id="20" name="Šipka doprava se zářezem 19">
            <a:hlinkClick r:id="rId5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419872" y="563776"/>
            <a:ext cx="720000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4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5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18" grpId="0" animBg="1"/>
      <p:bldP spid="15" grpId="0" animBg="1"/>
      <p:bldP spid="6" grpId="0" animBg="1"/>
      <p:bldP spid="4" grpId="0" animBg="1"/>
      <p:bldP spid="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630379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Ethan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61784"/>
            <a:ext cx="67406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plyn bez barvy a zápachu, těžší než vzduch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776891"/>
            <a:ext cx="806489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</a:t>
            </a:r>
            <a:r>
              <a:rPr lang="cs-CZ" dirty="0"/>
              <a:t> směsi se vzduchem, obsahující 3 až 12,5 % </a:t>
            </a:r>
            <a:r>
              <a:rPr lang="cs-CZ" dirty="0" err="1"/>
              <a:t>ethanu</a:t>
            </a:r>
            <a:r>
              <a:rPr lang="cs-CZ" dirty="0"/>
              <a:t>, snadno exploduje.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2710727"/>
            <a:ext cx="40810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dokonalé </a:t>
            </a:r>
            <a:r>
              <a:rPr lang="cs-CZ" dirty="0"/>
              <a:t>hoření </a:t>
            </a:r>
            <a:r>
              <a:rPr lang="cs-CZ" dirty="0" err="1" smtClean="0"/>
              <a:t>ethanu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826080"/>
            <a:ext cx="44284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</a:t>
            </a:r>
            <a:r>
              <a:rPr lang="cs-CZ" dirty="0" smtClean="0"/>
              <a:t>edokonalé </a:t>
            </a:r>
            <a:r>
              <a:rPr lang="cs-CZ" dirty="0"/>
              <a:t>hoření </a:t>
            </a:r>
            <a:r>
              <a:rPr lang="cs-CZ" dirty="0" err="1" smtClean="0"/>
              <a:t>ethanu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8316416" y="1881864"/>
            <a:ext cx="879986" cy="615107"/>
            <a:chOff x="5644948" y="2525861"/>
            <a:chExt cx="879986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948" y="2525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5948870" y="286396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                             </a:t>
              </a:r>
              <a:endParaRPr lang="cs-CZ" sz="12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683568" y="3250016"/>
            <a:ext cx="43204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</a:t>
            </a:r>
            <a:r>
              <a:rPr lang="pt-BR" dirty="0"/>
              <a:t> </a:t>
            </a: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6</a:t>
            </a:r>
            <a:r>
              <a:rPr lang="pt-BR" dirty="0"/>
              <a:t> + </a:t>
            </a:r>
            <a:r>
              <a:rPr lang="pt-BR" dirty="0" smtClean="0"/>
              <a:t>7O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4CO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6H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932040" y="2671684"/>
            <a:ext cx="875302" cy="617428"/>
            <a:chOff x="4932040" y="3072308"/>
            <a:chExt cx="875302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                             </a:t>
              </a:r>
              <a:endParaRPr lang="cs-CZ" sz="1200" b="1" dirty="0"/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755576" y="4402144"/>
            <a:ext cx="42484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</a:t>
            </a: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6</a:t>
            </a:r>
            <a:r>
              <a:rPr lang="pt-BR" dirty="0"/>
              <a:t> + </a:t>
            </a:r>
            <a:r>
              <a:rPr lang="pt-BR" dirty="0" smtClean="0"/>
              <a:t>5O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4CO </a:t>
            </a:r>
            <a:r>
              <a:rPr lang="pt-BR" dirty="0"/>
              <a:t>+ </a:t>
            </a:r>
            <a:r>
              <a:rPr lang="pt-BR" dirty="0" smtClean="0"/>
              <a:t>6H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76056" y="4402144"/>
            <a:ext cx="38164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</a:t>
            </a: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6</a:t>
            </a:r>
            <a:r>
              <a:rPr lang="pt-BR" dirty="0"/>
              <a:t> + </a:t>
            </a:r>
            <a:r>
              <a:rPr lang="pt-BR" dirty="0" smtClean="0"/>
              <a:t>3O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4C </a:t>
            </a:r>
            <a:r>
              <a:rPr lang="pt-BR" dirty="0"/>
              <a:t>+ </a:t>
            </a:r>
            <a:r>
              <a:rPr lang="pt-BR" dirty="0" smtClean="0"/>
              <a:t>6H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79512" y="4978208"/>
            <a:ext cx="885698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Řízenou</a:t>
            </a:r>
            <a:r>
              <a:rPr lang="cs-CZ" dirty="0"/>
              <a:t> oxidací může být přeměněn na kyselinu </a:t>
            </a:r>
            <a:r>
              <a:rPr lang="cs-CZ" dirty="0" smtClean="0"/>
              <a:t>octovou, nebo </a:t>
            </a:r>
            <a:r>
              <a:rPr lang="cs-CZ" dirty="0" err="1" smtClean="0"/>
              <a:t>ethanol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4" name="Picture 6" descr="Soubor: Ethan-A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58" y="-99392"/>
            <a:ext cx="1932150" cy="14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79512" y="6370217"/>
            <a:ext cx="65527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vdechnutí má slabě narkotické účinky.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97322" y="5867608"/>
            <a:ext cx="52744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t-BR" dirty="0"/>
              <a:t>2C</a:t>
            </a:r>
            <a:r>
              <a:rPr lang="pt-BR" baseline="-25000" dirty="0"/>
              <a:t>2</a:t>
            </a:r>
            <a:r>
              <a:rPr lang="pt-BR" dirty="0"/>
              <a:t>H</a:t>
            </a:r>
            <a:r>
              <a:rPr lang="pt-BR" baseline="-25000" dirty="0"/>
              <a:t>6</a:t>
            </a:r>
            <a:r>
              <a:rPr lang="pt-BR" dirty="0"/>
              <a:t> + </a:t>
            </a:r>
            <a:r>
              <a:rPr lang="pt-BR" dirty="0" smtClean="0"/>
              <a:t>3O</a:t>
            </a:r>
            <a:r>
              <a:rPr lang="pt-BR" baseline="-25000" dirty="0" smtClean="0"/>
              <a:t>2</a:t>
            </a:r>
            <a:r>
              <a:rPr lang="pt-BR" dirty="0"/>
              <a:t> → 2CH</a:t>
            </a:r>
            <a:r>
              <a:rPr lang="pt-BR" baseline="-25000" dirty="0"/>
              <a:t>3</a:t>
            </a:r>
            <a:r>
              <a:rPr lang="pt-BR" dirty="0"/>
              <a:t>COOH + 2H</a:t>
            </a:r>
            <a:r>
              <a:rPr lang="pt-BR" baseline="-25000" dirty="0"/>
              <a:t>2</a:t>
            </a:r>
            <a:r>
              <a:rPr lang="pt-BR" dirty="0"/>
              <a:t>O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559124" y="5867608"/>
            <a:ext cx="35493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</a:t>
            </a: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6</a:t>
            </a:r>
            <a:r>
              <a:rPr lang="pt-BR" dirty="0"/>
              <a:t> + O</a:t>
            </a:r>
            <a:r>
              <a:rPr lang="pt-BR" baseline="-25000" dirty="0"/>
              <a:t>2</a:t>
            </a:r>
            <a:r>
              <a:rPr lang="pt-BR" dirty="0"/>
              <a:t> → </a:t>
            </a:r>
            <a:r>
              <a:rPr lang="pt-BR" dirty="0" smtClean="0"/>
              <a:t>2C</a:t>
            </a:r>
            <a:r>
              <a:rPr lang="pt-BR" baseline="-25000" dirty="0" smtClean="0"/>
              <a:t>2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OH</a:t>
            </a:r>
            <a:endParaRPr lang="cs-CZ" dirty="0"/>
          </a:p>
        </p:txBody>
      </p:sp>
      <p:sp>
        <p:nvSpPr>
          <p:cNvPr id="24" name="Šipka doprava se zářezem 23">
            <a:hlinkClick r:id="rId6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486527" y="630378"/>
            <a:ext cx="15480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33" grpId="0" animBg="1"/>
      <p:bldP spid="34" grpId="0" animBg="1"/>
      <p:bldP spid="3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6752639" y="4797152"/>
            <a:ext cx="2362973" cy="2056142"/>
            <a:chOff x="3928645" y="4852662"/>
            <a:chExt cx="2362973" cy="205614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927" y="4852662"/>
              <a:ext cx="2345691" cy="200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3928645" y="663180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Obr.14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427984" y="4395547"/>
            <a:ext cx="2268044" cy="2406942"/>
            <a:chOff x="7023434" y="4118402"/>
            <a:chExt cx="2268044" cy="2406942"/>
          </a:xfrm>
        </p:grpSpPr>
        <p:pic>
          <p:nvPicPr>
            <p:cNvPr id="55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305" y="4159967"/>
              <a:ext cx="2209173" cy="2365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7023434" y="411840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Obr.9                             </a:t>
              </a:r>
              <a:endParaRPr lang="cs-CZ" sz="1200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628989" y="3263550"/>
            <a:ext cx="1511990" cy="1389586"/>
            <a:chOff x="7003034" y="3911622"/>
            <a:chExt cx="1511990" cy="1389586"/>
          </a:xfrm>
        </p:grpSpPr>
        <p:pic>
          <p:nvPicPr>
            <p:cNvPr id="3074" name="Picture 2" descr="Soubor: Titan Visi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034" y="3911622"/>
              <a:ext cx="1361130" cy="136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7794944" y="502420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Obr.14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6306579" y="2702071"/>
            <a:ext cx="1365757" cy="1208875"/>
            <a:chOff x="7623291" y="3214589"/>
            <a:chExt cx="1365757" cy="1208875"/>
          </a:xfrm>
        </p:grpSpPr>
        <p:pic>
          <p:nvPicPr>
            <p:cNvPr id="52" name="Picture 10" descr="Soubor: Neptun Full Disk pohled - GPN-2000-00044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291" y="3214589"/>
              <a:ext cx="1152219" cy="115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8268968" y="414646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7716860" y="1960790"/>
            <a:ext cx="1364508" cy="1222523"/>
            <a:chOff x="6303836" y="3214589"/>
            <a:chExt cx="1364508" cy="1222523"/>
          </a:xfrm>
        </p:grpSpPr>
        <p:pic>
          <p:nvPicPr>
            <p:cNvPr id="49" name="Picture 8" descr="Soubor:Uranu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836" y="3214589"/>
              <a:ext cx="1152998" cy="117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6948264" y="4160113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7660072" y="693314"/>
            <a:ext cx="1584517" cy="1173455"/>
            <a:chOff x="7623291" y="2012225"/>
            <a:chExt cx="1584517" cy="1173455"/>
          </a:xfrm>
        </p:grpSpPr>
        <p:pic>
          <p:nvPicPr>
            <p:cNvPr id="46" name="Picture 6" descr="Soubor: Saturn (planeta) larg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763513" y="1872003"/>
              <a:ext cx="1121776" cy="1402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8487728" y="290868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Obr.6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6304183" y="1475356"/>
            <a:ext cx="1368153" cy="1201805"/>
            <a:chOff x="6660231" y="2470515"/>
            <a:chExt cx="1368153" cy="1201805"/>
          </a:xfrm>
        </p:grpSpPr>
        <p:pic>
          <p:nvPicPr>
            <p:cNvPr id="43" name="Picture 4" descr="Soubor: Jupite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1" y="2470515"/>
              <a:ext cx="1152651" cy="11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7308304" y="339532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Obr.5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499992" y="1151868"/>
            <a:ext cx="1462493" cy="1626567"/>
            <a:chOff x="4499992" y="1151868"/>
            <a:chExt cx="1462493" cy="1626567"/>
          </a:xfrm>
        </p:grpSpPr>
        <p:pic>
          <p:nvPicPr>
            <p:cNvPr id="37" name="Obrázek 3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590116" y="1151868"/>
              <a:ext cx="1372369" cy="1626567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4499992" y="250111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Obr.13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ovéPole 39"/>
          <p:cNvSpPr txBox="1"/>
          <p:nvPr/>
        </p:nvSpPr>
        <p:spPr>
          <a:xfrm>
            <a:off x="35496" y="5775647"/>
            <a:ext cx="41764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 err="1"/>
              <a:t>komách</a:t>
            </a:r>
            <a:r>
              <a:rPr lang="cs-CZ" dirty="0"/>
              <a:t> </a:t>
            </a:r>
            <a:r>
              <a:rPr lang="cs-CZ" dirty="0" smtClean="0"/>
              <a:t>(ohony) komet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5496" y="5085184"/>
            <a:ext cx="32403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 rozpuštěný </a:t>
            </a:r>
            <a:r>
              <a:rPr lang="cs-CZ" dirty="0"/>
              <a:t>v ropě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5496" y="4437112"/>
            <a:ext cx="43204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 </a:t>
            </a:r>
            <a:r>
              <a:rPr lang="cs-CZ" dirty="0"/>
              <a:t>t</a:t>
            </a:r>
            <a:r>
              <a:rPr lang="cs-CZ" dirty="0" smtClean="0"/>
              <a:t>voří </a:t>
            </a:r>
            <a:r>
              <a:rPr lang="cs-CZ" dirty="0"/>
              <a:t>1–6% zemního plynu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496" y="3790487"/>
            <a:ext cx="58326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/>
              <a:t>atmosféře Saturnova měsíce Titanu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496" y="2838415"/>
            <a:ext cx="50405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atmosféra </a:t>
            </a:r>
            <a:r>
              <a:rPr lang="cs-CZ" dirty="0"/>
              <a:t>velkých planet </a:t>
            </a:r>
            <a:r>
              <a:rPr lang="cs-CZ" dirty="0" smtClean="0"/>
              <a:t>-Jupiter</a:t>
            </a:r>
            <a:r>
              <a:rPr lang="cs-CZ" dirty="0"/>
              <a:t>, Saturn, Uran a Neptun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5496" y="1851729"/>
            <a:ext cx="41764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/>
              <a:t>plynných mračnech v mezihvězdném </a:t>
            </a:r>
            <a:r>
              <a:rPr lang="cs-CZ" dirty="0" smtClean="0"/>
              <a:t>prostoru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12241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Výskyt</a:t>
            </a:r>
            <a:endParaRPr lang="cs-CZ" dirty="0"/>
          </a:p>
        </p:txBody>
      </p:sp>
      <p:pic>
        <p:nvPicPr>
          <p:cNvPr id="35" name="Picture 6" descr="Soubor: Ethan-A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624"/>
            <a:ext cx="1932150" cy="14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Ethan</a:t>
            </a:r>
            <a:endParaRPr lang="cs-CZ" dirty="0"/>
          </a:p>
        </p:txBody>
      </p:sp>
      <p:sp>
        <p:nvSpPr>
          <p:cNvPr id="54" name="Šipka doprava se zářezem 53">
            <a:hlinkClick r:id="rId11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TextovéPole 58"/>
          <p:cNvSpPr txBox="1"/>
          <p:nvPr/>
        </p:nvSpPr>
        <p:spPr>
          <a:xfrm>
            <a:off x="3407842" y="563776"/>
            <a:ext cx="15480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4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18" grpId="0" animBg="1"/>
      <p:bldP spid="15" grpId="0" animBg="1"/>
      <p:bldP spid="42" grpId="0" animBg="1"/>
      <p:bldP spid="4" grpId="0" animBg="1"/>
      <p:bldP spid="3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7726704" y="4725144"/>
            <a:ext cx="1393601" cy="2072093"/>
            <a:chOff x="7726704" y="4742560"/>
            <a:chExt cx="1393601" cy="2072093"/>
          </a:xfrm>
        </p:grpSpPr>
        <p:pic>
          <p:nvPicPr>
            <p:cNvPr id="4101" name="Picture 5" descr="Soubor:. Optický mikroskop Nikon alphaphot + 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209" y="4799356"/>
              <a:ext cx="1330096" cy="2015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7726704" y="474256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Obr.20                             </a:t>
              </a:r>
              <a:endParaRPr lang="cs-CZ" sz="1200" b="1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302197" y="4594488"/>
            <a:ext cx="1424507" cy="1553400"/>
            <a:chOff x="6302197" y="4594488"/>
            <a:chExt cx="1424507" cy="1553400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860" y="4594488"/>
              <a:ext cx="1353844" cy="150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302197" y="5870889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068643" y="1264125"/>
            <a:ext cx="1283595" cy="1444795"/>
            <a:chOff x="6181275" y="5369365"/>
            <a:chExt cx="1283595" cy="1444795"/>
          </a:xfrm>
        </p:grpSpPr>
        <p:pic>
          <p:nvPicPr>
            <p:cNvPr id="32" name="Picture 8" descr="File:Men's black PVC pants 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275" y="5369365"/>
              <a:ext cx="1055021" cy="1406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6667049" y="6537161"/>
              <a:ext cx="79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7092280" y="2903133"/>
            <a:ext cx="1695051" cy="1605987"/>
            <a:chOff x="6765381" y="3240272"/>
            <a:chExt cx="1695051" cy="160598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381" y="3290221"/>
              <a:ext cx="1551035" cy="155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7740352" y="324027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Obr.17                             </a:t>
              </a:r>
              <a:endParaRPr lang="cs-CZ" sz="1200" b="1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791034" y="1327120"/>
            <a:ext cx="2887580" cy="2043519"/>
            <a:chOff x="3960805" y="1327120"/>
            <a:chExt cx="2887580" cy="2043519"/>
          </a:xfrm>
        </p:grpSpPr>
        <p:sp>
          <p:nvSpPr>
            <p:cNvPr id="41" name="TextovéPole 40"/>
            <p:cNvSpPr txBox="1"/>
            <p:nvPr/>
          </p:nvSpPr>
          <p:spPr>
            <a:xfrm>
              <a:off x="4499992" y="1327120"/>
              <a:ext cx="800011" cy="27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Obr.16</a:t>
              </a:r>
              <a:endParaRPr lang="cs-CZ" sz="1200" b="1" dirty="0"/>
            </a:p>
          </p:txBody>
        </p:sp>
        <p:pic>
          <p:nvPicPr>
            <p:cNvPr id="7" name="Picture 2" descr="Soubor: Chladnička-cycle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05" y="1327120"/>
              <a:ext cx="2887580" cy="204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Ethan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P</a:t>
            </a:r>
            <a:r>
              <a:rPr lang="cs-CZ" dirty="0" smtClean="0"/>
              <a:t>oužití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787912"/>
            <a:ext cx="25202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chladírenství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6500" y="2348880"/>
            <a:ext cx="35643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teplonosné </a:t>
            </a:r>
            <a:r>
              <a:rPr lang="cs-CZ" dirty="0"/>
              <a:t>médium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9512" y="3140968"/>
            <a:ext cx="31683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chemický průmysl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46500" y="3715585"/>
            <a:ext cx="612268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výroba </a:t>
            </a:r>
            <a:r>
              <a:rPr lang="cs-CZ" dirty="0" err="1" smtClean="0"/>
              <a:t>ethenu</a:t>
            </a:r>
            <a:r>
              <a:rPr lang="cs-CZ" dirty="0"/>
              <a:t> (</a:t>
            </a:r>
            <a:r>
              <a:rPr lang="cs-CZ" dirty="0" err="1"/>
              <a:t>ethylen</a:t>
            </a:r>
            <a:r>
              <a:rPr lang="cs-CZ" dirty="0"/>
              <a:t>) a </a:t>
            </a:r>
            <a:r>
              <a:rPr lang="cs-CZ" dirty="0" err="1" smtClean="0"/>
              <a:t>chlorethenu</a:t>
            </a: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(</a:t>
            </a:r>
            <a:r>
              <a:rPr lang="cs-CZ" dirty="0"/>
              <a:t>vinylchlorid) pro výrobu plastů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46500" y="4651689"/>
            <a:ext cx="37812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výroba kyseliny octové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179512" y="5373216"/>
            <a:ext cx="58326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 smtClean="0"/>
              <a:t>mikrobiologie, fyziologie </a:t>
            </a:r>
            <a:r>
              <a:rPr lang="pl-PL" dirty="0"/>
              <a:t>a lékařství</a:t>
            </a:r>
            <a:endParaRPr lang="cs-CZ" dirty="0"/>
          </a:p>
        </p:txBody>
      </p:sp>
      <p:pic>
        <p:nvPicPr>
          <p:cNvPr id="20" name="Picture 6" descr="Soubor: Ethan-A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24"/>
            <a:ext cx="1932150" cy="14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46500" y="5926796"/>
            <a:ext cx="59766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kapalný </a:t>
            </a:r>
            <a:r>
              <a:rPr lang="cs-CZ" dirty="0" err="1"/>
              <a:t>ethan</a:t>
            </a:r>
            <a:r>
              <a:rPr lang="cs-CZ" dirty="0"/>
              <a:t> používá ke zmrazování mikroskopických vzorků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07049" y="1464300"/>
            <a:ext cx="165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A: vnější prostor</a:t>
            </a:r>
          </a:p>
          <a:p>
            <a:r>
              <a:rPr lang="cs-CZ" sz="1200" b="1" dirty="0" smtClean="0"/>
              <a:t>B</a:t>
            </a:r>
            <a:r>
              <a:rPr lang="cs-CZ" sz="1200" b="1" dirty="0"/>
              <a:t>: </a:t>
            </a:r>
            <a:r>
              <a:rPr lang="cs-CZ" sz="1200" b="1" dirty="0" smtClean="0"/>
              <a:t>chlazený prostor</a:t>
            </a:r>
          </a:p>
          <a:p>
            <a:r>
              <a:rPr lang="cs-CZ" sz="1200" b="1" dirty="0" smtClean="0"/>
              <a:t>I: izolace</a:t>
            </a:r>
          </a:p>
          <a:p>
            <a:r>
              <a:rPr lang="cs-CZ" sz="1200" b="1" dirty="0" smtClean="0"/>
              <a:t> </a:t>
            </a:r>
            <a:r>
              <a:rPr lang="cs-CZ" sz="1200" b="1" dirty="0"/>
              <a:t>1: </a:t>
            </a:r>
            <a:r>
              <a:rPr lang="cs-CZ" sz="1200" b="1" dirty="0" smtClean="0"/>
              <a:t>Kondenzátor</a:t>
            </a:r>
          </a:p>
          <a:p>
            <a:r>
              <a:rPr lang="cs-CZ" sz="1200" b="1" dirty="0" smtClean="0"/>
              <a:t> </a:t>
            </a:r>
            <a:r>
              <a:rPr lang="cs-CZ" sz="1200" b="1" dirty="0"/>
              <a:t>2 </a:t>
            </a:r>
            <a:r>
              <a:rPr lang="cs-CZ" sz="1200" b="1" dirty="0" smtClean="0"/>
              <a:t>Tlumivka</a:t>
            </a:r>
          </a:p>
          <a:p>
            <a:r>
              <a:rPr lang="cs-CZ" sz="1200" b="1" dirty="0" smtClean="0"/>
              <a:t> </a:t>
            </a:r>
            <a:r>
              <a:rPr lang="cs-CZ" sz="1200" b="1" dirty="0"/>
              <a:t>3 </a:t>
            </a:r>
            <a:r>
              <a:rPr lang="cs-CZ" sz="1200" b="1" dirty="0" smtClean="0"/>
              <a:t>Výparník</a:t>
            </a:r>
          </a:p>
          <a:p>
            <a:r>
              <a:rPr lang="cs-CZ" sz="1200" b="1" dirty="0" smtClean="0"/>
              <a:t> </a:t>
            </a:r>
            <a:r>
              <a:rPr lang="cs-CZ" sz="1200" b="1" dirty="0"/>
              <a:t>4 Kompresor</a:t>
            </a:r>
          </a:p>
        </p:txBody>
      </p:sp>
      <p:sp>
        <p:nvSpPr>
          <p:cNvPr id="31" name="Šipka doprava se zářezem 30">
            <a:hlinkClick r:id="rId8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3407842" y="563776"/>
            <a:ext cx="15480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6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5" grpId="0" animBg="1"/>
      <p:bldP spid="18" grpId="0" animBg="1"/>
      <p:bldP spid="38" grpId="0" animBg="1"/>
      <p:bldP spid="39" grpId="0" animBg="1"/>
      <p:bldP spid="40" grpId="0" animBg="1"/>
      <p:bldP spid="21" grpId="0" animBg="1"/>
      <p:bldP spid="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630379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Propan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61784"/>
            <a:ext cx="69127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plyn bez barvy a zápachu, těžší než vzduch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76891"/>
            <a:ext cx="72728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Ve</a:t>
            </a:r>
            <a:r>
              <a:rPr lang="cs-CZ" dirty="0">
                <a:solidFill>
                  <a:prstClr val="black"/>
                </a:solidFill>
              </a:rPr>
              <a:t> směsi se vzduchem, obsahující </a:t>
            </a:r>
            <a:r>
              <a:rPr lang="cs-CZ" b="0" dirty="0"/>
              <a:t> </a:t>
            </a:r>
            <a:r>
              <a:rPr lang="cs-CZ" dirty="0"/>
              <a:t>2,1 až 9,5 % propanu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>
                <a:solidFill>
                  <a:prstClr val="black"/>
                </a:solidFill>
              </a:rPr>
              <a:t>snadno exploduje.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2710727"/>
            <a:ext cx="45725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dokonalé </a:t>
            </a:r>
            <a:r>
              <a:rPr lang="cs-CZ" dirty="0">
                <a:solidFill>
                  <a:prstClr val="black"/>
                </a:solidFill>
              </a:rPr>
              <a:t>hoření </a:t>
            </a:r>
            <a:r>
              <a:rPr lang="cs-CZ" dirty="0" smtClean="0">
                <a:solidFill>
                  <a:prstClr val="black"/>
                </a:solidFill>
              </a:rPr>
              <a:t>propanu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826080"/>
            <a:ext cx="4752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</a:t>
            </a:r>
            <a:r>
              <a:rPr lang="cs-CZ" dirty="0" smtClean="0">
                <a:solidFill>
                  <a:prstClr val="black"/>
                </a:solidFill>
              </a:rPr>
              <a:t>edokonalé </a:t>
            </a:r>
            <a:r>
              <a:rPr lang="cs-CZ" dirty="0">
                <a:solidFill>
                  <a:prstClr val="black"/>
                </a:solidFill>
              </a:rPr>
              <a:t>hoření </a:t>
            </a:r>
            <a:r>
              <a:rPr lang="cs-CZ" dirty="0" smtClean="0">
                <a:solidFill>
                  <a:prstClr val="black"/>
                </a:solidFill>
              </a:rPr>
              <a:t>propanu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740352" y="1881864"/>
            <a:ext cx="879986" cy="615107"/>
            <a:chOff x="5644948" y="2525861"/>
            <a:chExt cx="879986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948" y="2525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5948870" y="286396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755576" y="3250016"/>
            <a:ext cx="41044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/>
              <a:t>C</a:t>
            </a:r>
            <a:r>
              <a:rPr lang="pt-BR" baseline="-25000" dirty="0"/>
              <a:t>3</a:t>
            </a:r>
            <a:r>
              <a:rPr lang="pt-BR" dirty="0"/>
              <a:t>H</a:t>
            </a:r>
            <a:r>
              <a:rPr lang="pt-BR" baseline="-25000" dirty="0"/>
              <a:t>8</a:t>
            </a:r>
            <a:r>
              <a:rPr lang="pt-BR" dirty="0"/>
              <a:t> + </a:t>
            </a:r>
            <a:r>
              <a:rPr lang="pt-BR" dirty="0" smtClean="0"/>
              <a:t>5O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3CO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4H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4932040" y="2671684"/>
            <a:ext cx="875302" cy="617428"/>
            <a:chOff x="4932040" y="3072308"/>
            <a:chExt cx="875302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755576" y="4402144"/>
            <a:ext cx="41044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pt-BR" dirty="0" smtClean="0"/>
              <a:t>2C</a:t>
            </a:r>
            <a:r>
              <a:rPr lang="pt-BR" baseline="-25000" dirty="0" smtClean="0"/>
              <a:t>3</a:t>
            </a:r>
            <a:r>
              <a:rPr lang="pt-BR" dirty="0" smtClean="0"/>
              <a:t>H</a:t>
            </a:r>
            <a:r>
              <a:rPr lang="pt-BR" baseline="-25000" dirty="0" smtClean="0"/>
              <a:t>8</a:t>
            </a:r>
            <a:r>
              <a:rPr lang="pt-BR" dirty="0"/>
              <a:t> + </a:t>
            </a:r>
            <a:r>
              <a:rPr lang="pt-BR" dirty="0" smtClean="0"/>
              <a:t>7O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6CO </a:t>
            </a:r>
            <a:r>
              <a:rPr lang="pt-BR" dirty="0"/>
              <a:t>+ </a:t>
            </a:r>
            <a:r>
              <a:rPr lang="pt-BR" dirty="0" smtClean="0"/>
              <a:t>8H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932040" y="4402144"/>
            <a:ext cx="39763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t-BR" dirty="0" smtClean="0"/>
              <a:t>2C</a:t>
            </a:r>
            <a:r>
              <a:rPr lang="pt-BR" baseline="-25000" dirty="0" smtClean="0"/>
              <a:t>3</a:t>
            </a:r>
            <a:r>
              <a:rPr lang="pt-BR" dirty="0" smtClean="0"/>
              <a:t>H</a:t>
            </a:r>
            <a:r>
              <a:rPr lang="pt-BR" baseline="-25000" dirty="0" smtClean="0"/>
              <a:t>8</a:t>
            </a:r>
            <a:r>
              <a:rPr lang="pt-BR" dirty="0"/>
              <a:t> + </a:t>
            </a:r>
            <a:r>
              <a:rPr lang="pt-BR" dirty="0" smtClean="0"/>
              <a:t>4O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6C </a:t>
            </a:r>
            <a:r>
              <a:rPr lang="pt-BR" dirty="0"/>
              <a:t>+ </a:t>
            </a:r>
            <a:r>
              <a:rPr lang="pt-BR" dirty="0" smtClean="0"/>
              <a:t>8H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79512" y="4978208"/>
            <a:ext cx="590465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Řízenou</a:t>
            </a:r>
            <a:r>
              <a:rPr lang="cs-CZ" dirty="0">
                <a:solidFill>
                  <a:prstClr val="black"/>
                </a:solidFill>
              </a:rPr>
              <a:t> oxidací může být přeměněn na kyselinu </a:t>
            </a:r>
            <a:r>
              <a:rPr lang="cs-CZ" dirty="0"/>
              <a:t>propionovou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79512" y="6370217"/>
            <a:ext cx="65527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Při vdechnutí má slabě narkotické účinky.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45394" y="5867608"/>
            <a:ext cx="57428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t-BR" dirty="0" smtClean="0"/>
              <a:t>2C</a:t>
            </a:r>
            <a:r>
              <a:rPr lang="pt-BR" baseline="-25000" dirty="0" smtClean="0"/>
              <a:t>3</a:t>
            </a:r>
            <a:r>
              <a:rPr lang="pt-BR" dirty="0" smtClean="0"/>
              <a:t>H</a:t>
            </a:r>
            <a:r>
              <a:rPr lang="pt-BR" baseline="-25000" dirty="0" smtClean="0"/>
              <a:t>8</a:t>
            </a:r>
            <a:r>
              <a:rPr lang="pt-BR" dirty="0"/>
              <a:t> + </a:t>
            </a:r>
            <a:r>
              <a:rPr lang="pt-BR" dirty="0" smtClean="0"/>
              <a:t>3O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2CH</a:t>
            </a:r>
            <a:r>
              <a:rPr lang="pt-BR" baseline="-25000" dirty="0" smtClean="0"/>
              <a:t>3</a:t>
            </a:r>
            <a:r>
              <a:rPr lang="pt-BR" dirty="0" smtClean="0"/>
              <a:t>CH</a:t>
            </a:r>
            <a:r>
              <a:rPr lang="pt-BR" baseline="-25000" dirty="0" smtClean="0"/>
              <a:t>2</a:t>
            </a:r>
            <a:r>
              <a:rPr lang="pt-BR" dirty="0" smtClean="0"/>
              <a:t>COOH </a:t>
            </a:r>
            <a:r>
              <a:rPr lang="pt-BR" dirty="0"/>
              <a:t>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Soubor: propan-3D-balls-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76" y="0"/>
            <a:ext cx="2223795" cy="14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Šipka doprava se zářezem 23">
            <a:hlinkClick r:id="rId6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396299" y="630584"/>
            <a:ext cx="22680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2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33" grpId="0" animBg="1"/>
      <p:bldP spid="3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515689" y="4378752"/>
            <a:ext cx="2352454" cy="2498346"/>
            <a:chOff x="3515689" y="4378752"/>
            <a:chExt cx="2352454" cy="2498346"/>
          </a:xfrm>
        </p:grpSpPr>
        <p:pic>
          <p:nvPicPr>
            <p:cNvPr id="5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560" y="4421342"/>
              <a:ext cx="2293583" cy="245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3515689" y="437875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24909" y="4872680"/>
            <a:ext cx="2392376" cy="1957613"/>
            <a:chOff x="350824" y="4817260"/>
            <a:chExt cx="2461144" cy="20407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40" y="4840417"/>
              <a:ext cx="2386228" cy="20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ovéPole 60"/>
            <p:cNvSpPr txBox="1"/>
            <p:nvPr/>
          </p:nvSpPr>
          <p:spPr>
            <a:xfrm>
              <a:off x="350824" y="481726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215074" y="4253300"/>
            <a:ext cx="2538464" cy="2416060"/>
            <a:chOff x="5584707" y="1442680"/>
            <a:chExt cx="2538464" cy="2416060"/>
          </a:xfrm>
        </p:grpSpPr>
        <p:pic>
          <p:nvPicPr>
            <p:cNvPr id="3074" name="Picture 2" descr="Soubor: Titan Visi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707" y="1442680"/>
              <a:ext cx="2387604" cy="238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7403091" y="358174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Obr.14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182705" y="1515925"/>
            <a:ext cx="2664296" cy="2623352"/>
            <a:chOff x="4427984" y="116632"/>
            <a:chExt cx="2664296" cy="2623352"/>
          </a:xfrm>
        </p:grpSpPr>
        <p:pic>
          <p:nvPicPr>
            <p:cNvPr id="36" name="Obrázek 3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481689" y="116632"/>
              <a:ext cx="2610591" cy="2589961"/>
            </a:xfrm>
            <a:prstGeom prst="rect">
              <a:avLst/>
            </a:prstGeom>
          </p:spPr>
        </p:pic>
        <p:sp>
          <p:nvSpPr>
            <p:cNvPr id="57" name="TextovéPole 56"/>
            <p:cNvSpPr txBox="1"/>
            <p:nvPr/>
          </p:nvSpPr>
          <p:spPr>
            <a:xfrm>
              <a:off x="4427984" y="246298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Obr.21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Propan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12241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6" y="2996952"/>
            <a:ext cx="58326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 </a:t>
            </a:r>
            <a:r>
              <a:rPr lang="cs-CZ" dirty="0">
                <a:solidFill>
                  <a:prstClr val="black"/>
                </a:solidFill>
              </a:rPr>
              <a:t>atmosféře Saturnova měsíce Titanu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35496" y="3789040"/>
            <a:ext cx="4824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 menší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míře v zemním </a:t>
            </a:r>
            <a:r>
              <a:rPr lang="cs-CZ" dirty="0">
                <a:solidFill>
                  <a:prstClr val="black"/>
                </a:solidFill>
              </a:rPr>
              <a:t>plynu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5496" y="4378752"/>
            <a:ext cx="30963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rozpuštěný </a:t>
            </a:r>
            <a:r>
              <a:rPr lang="cs-CZ" dirty="0">
                <a:solidFill>
                  <a:prstClr val="black"/>
                </a:solidFill>
              </a:rPr>
              <a:t>v ropě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5496" y="1851729"/>
            <a:ext cx="43204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 </a:t>
            </a:r>
            <a:r>
              <a:rPr lang="cs-CZ" dirty="0">
                <a:solidFill>
                  <a:prstClr val="black"/>
                </a:solidFill>
              </a:rPr>
              <a:t>plynných mračnech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v </a:t>
            </a:r>
            <a:r>
              <a:rPr lang="cs-CZ" dirty="0">
                <a:solidFill>
                  <a:prstClr val="black"/>
                </a:solidFill>
              </a:rPr>
              <a:t>mezihvězdném </a:t>
            </a:r>
            <a:r>
              <a:rPr lang="cs-CZ" dirty="0" smtClean="0">
                <a:solidFill>
                  <a:prstClr val="black"/>
                </a:solidFill>
              </a:rPr>
              <a:t>prostoru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9" name="Picture 2" descr="Soubor: propan-3D-balls-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7939"/>
            <a:ext cx="2223795" cy="14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Šipka doprava se zářezem 22">
            <a:hlinkClick r:id="rId7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3396299" y="563776"/>
            <a:ext cx="22680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2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38" grpId="0" animBg="1"/>
      <p:bldP spid="39" grpId="0" animBg="1"/>
      <p:bldP spid="4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7195352" y="5130313"/>
            <a:ext cx="1769136" cy="1149390"/>
            <a:chOff x="7195352" y="5058305"/>
            <a:chExt cx="1769136" cy="1149390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263" y="5058305"/>
              <a:ext cx="1720225" cy="11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7195352" y="5930696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Obr.28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875289" y="4826769"/>
            <a:ext cx="1280514" cy="1439286"/>
            <a:chOff x="5875289" y="4754761"/>
            <a:chExt cx="1280514" cy="1439286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789818"/>
              <a:ext cx="1215651" cy="140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5875289" y="475476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Obr.27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3995936" y="4839058"/>
            <a:ext cx="2002576" cy="1448787"/>
            <a:chOff x="3995936" y="4767050"/>
            <a:chExt cx="2002576" cy="1448787"/>
          </a:xfrm>
        </p:grpSpPr>
        <p:pic>
          <p:nvPicPr>
            <p:cNvPr id="7175" name="Picture 7" descr="Soubor: LPG válcová nádrž Objem 240 litrů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767050"/>
              <a:ext cx="1872208" cy="140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5278432" y="593883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733206" y="4849131"/>
            <a:ext cx="1118714" cy="1471516"/>
            <a:chOff x="969010" y="4790771"/>
            <a:chExt cx="1118714" cy="1471516"/>
          </a:xfrm>
        </p:grpSpPr>
        <p:pic>
          <p:nvPicPr>
            <p:cNvPr id="7172" name="Picture 4" descr="Soubor: LPG connecto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031" y="4790771"/>
              <a:ext cx="1062693" cy="141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969010" y="598528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71583" y="4832445"/>
            <a:ext cx="1796161" cy="1410769"/>
            <a:chOff x="471583" y="4760437"/>
            <a:chExt cx="1796161" cy="1410769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83" y="4789818"/>
              <a:ext cx="1684763" cy="138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1547664" y="476043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241449" y="2780928"/>
            <a:ext cx="1579023" cy="2214542"/>
            <a:chOff x="7241449" y="2870642"/>
            <a:chExt cx="1579023" cy="221454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449" y="2870642"/>
              <a:ext cx="1435007" cy="218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8100392" y="480818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960805" y="1327120"/>
            <a:ext cx="2887580" cy="2043519"/>
            <a:chOff x="3960805" y="1327120"/>
            <a:chExt cx="2887580" cy="2043519"/>
          </a:xfrm>
        </p:grpSpPr>
        <p:sp>
          <p:nvSpPr>
            <p:cNvPr id="41" name="TextovéPole 40"/>
            <p:cNvSpPr txBox="1"/>
            <p:nvPr/>
          </p:nvSpPr>
          <p:spPr>
            <a:xfrm>
              <a:off x="4499992" y="1327120"/>
              <a:ext cx="800011" cy="27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Soubor: Chladnička-cycle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05" y="1327120"/>
              <a:ext cx="2887580" cy="204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Propan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87912"/>
            <a:ext cx="25536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chladírenství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2348880"/>
            <a:ext cx="3528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teplonosné </a:t>
            </a:r>
            <a:r>
              <a:rPr lang="cs-CZ" dirty="0">
                <a:solidFill>
                  <a:prstClr val="black"/>
                </a:solidFill>
              </a:rPr>
              <a:t>médium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9511" y="3140968"/>
            <a:ext cx="34203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</a:t>
            </a:r>
            <a:r>
              <a:rPr lang="pt-BR" dirty="0" smtClean="0"/>
              <a:t>e </a:t>
            </a:r>
            <a:r>
              <a:rPr lang="pt-BR" dirty="0"/>
              <a:t>směsi s butanem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95414" y="3715585"/>
            <a:ext cx="509892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využívá se k vytápění a </a:t>
            </a:r>
            <a:r>
              <a:rPr lang="cs-CZ" dirty="0"/>
              <a:t>k vaření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95415" y="4293096"/>
            <a:ext cx="66688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pohon </a:t>
            </a:r>
            <a:r>
              <a:rPr lang="cs-CZ" dirty="0"/>
              <a:t>motorových vozidel a </a:t>
            </a:r>
            <a:r>
              <a:rPr lang="cs-CZ" dirty="0" smtClean="0"/>
              <a:t>plavidel - </a:t>
            </a:r>
            <a:r>
              <a:rPr lang="cs-CZ" dirty="0"/>
              <a:t>LPG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79512" y="6351711"/>
            <a:ext cx="7924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součástí </a:t>
            </a:r>
            <a:r>
              <a:rPr lang="cs-CZ" dirty="0"/>
              <a:t>hnacích plynů v aerosolových bombičkách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646377" y="1395025"/>
            <a:ext cx="165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A: vnější prostor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B</a:t>
            </a:r>
            <a:r>
              <a:rPr lang="cs-CZ" sz="1200" b="1" dirty="0">
                <a:solidFill>
                  <a:prstClr val="black"/>
                </a:solidFill>
              </a:rPr>
              <a:t>: </a:t>
            </a:r>
            <a:r>
              <a:rPr lang="cs-CZ" sz="1200" b="1" dirty="0" smtClean="0">
                <a:solidFill>
                  <a:prstClr val="black"/>
                </a:solidFill>
              </a:rPr>
              <a:t>chlazený prostor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I: izolace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1: </a:t>
            </a:r>
            <a:r>
              <a:rPr lang="cs-CZ" sz="1200" b="1" dirty="0" smtClean="0">
                <a:solidFill>
                  <a:prstClr val="black"/>
                </a:solidFill>
              </a:rPr>
              <a:t>Kondenzátor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2 </a:t>
            </a:r>
            <a:r>
              <a:rPr lang="cs-CZ" sz="1200" b="1" dirty="0" smtClean="0">
                <a:solidFill>
                  <a:prstClr val="black"/>
                </a:solidFill>
              </a:rPr>
              <a:t>Tlumivka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3 </a:t>
            </a:r>
            <a:r>
              <a:rPr lang="cs-CZ" sz="1200" b="1" dirty="0" smtClean="0">
                <a:solidFill>
                  <a:prstClr val="black"/>
                </a:solidFill>
              </a:rPr>
              <a:t>Výparník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4 Kompresor</a:t>
            </a:r>
          </a:p>
        </p:txBody>
      </p:sp>
      <p:pic>
        <p:nvPicPr>
          <p:cNvPr id="31" name="Picture 2" descr="Soubor: propan-3D-balls-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7939"/>
            <a:ext cx="2223795" cy="149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Šipka doprava se zářezem 35">
            <a:hlinkClick r:id="rId10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3396299" y="563776"/>
            <a:ext cx="226800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2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5" grpId="0" animBg="1"/>
      <p:bldP spid="18" grpId="0" animBg="1"/>
      <p:bldP spid="38" grpId="0" animBg="1"/>
      <p:bldP spid="39" grpId="0" animBg="1"/>
      <p:bldP spid="40" grpId="0" animBg="1"/>
      <p:bldP spid="9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4" y="404667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Butan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6" y="1484784"/>
            <a:ext cx="66967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plyn bez barvy a zápachu, těžší než vzduch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2099891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izomery</a:t>
            </a:r>
            <a:r>
              <a:rPr lang="cs-CZ" dirty="0"/>
              <a:t> </a:t>
            </a:r>
            <a:r>
              <a:rPr lang="cs-CZ" dirty="0" smtClean="0"/>
              <a:t>butanu</a:t>
            </a:r>
            <a:r>
              <a:rPr lang="cs-CZ" dirty="0"/>
              <a:t> se sumárním vzorcem </a:t>
            </a:r>
            <a:r>
              <a:rPr lang="cs-CZ" dirty="0" smtClean="0"/>
              <a:t>C</a:t>
            </a:r>
            <a:r>
              <a:rPr lang="cs-CZ" baseline="-25000" dirty="0" smtClean="0"/>
              <a:t>4</a:t>
            </a:r>
            <a:r>
              <a:rPr lang="cs-CZ" dirty="0" smtClean="0"/>
              <a:t>H</a:t>
            </a:r>
            <a:r>
              <a:rPr lang="cs-CZ" baseline="-25000" dirty="0" smtClean="0"/>
              <a:t>10</a:t>
            </a:r>
            <a:r>
              <a:rPr lang="cs-CZ" dirty="0" smtClean="0"/>
              <a:t> - </a:t>
            </a:r>
            <a:r>
              <a:rPr lang="pt-BR" dirty="0"/>
              <a:t>jsou dva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496" y="3691907"/>
            <a:ext cx="41404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dokonalé </a:t>
            </a:r>
            <a:r>
              <a:rPr lang="cs-CZ" dirty="0">
                <a:solidFill>
                  <a:prstClr val="black"/>
                </a:solidFill>
              </a:rPr>
              <a:t>hoření </a:t>
            </a:r>
            <a:r>
              <a:rPr lang="cs-CZ" dirty="0" smtClean="0">
                <a:solidFill>
                  <a:prstClr val="black"/>
                </a:solidFill>
              </a:rPr>
              <a:t>butanu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648669" y="3655185"/>
            <a:ext cx="879986" cy="615107"/>
            <a:chOff x="5644948" y="2525861"/>
            <a:chExt cx="879986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948" y="2525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5948870" y="286396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788024" y="3652864"/>
            <a:ext cx="875302" cy="617428"/>
            <a:chOff x="4932040" y="3072308"/>
            <a:chExt cx="875302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35496" y="4746196"/>
            <a:ext cx="784887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Inhalace</a:t>
            </a:r>
            <a:r>
              <a:rPr lang="cs-CZ" dirty="0"/>
              <a:t> butanu může způsobit euforii, ospalost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narkózu</a:t>
            </a:r>
            <a:r>
              <a:rPr lang="cs-CZ" dirty="0"/>
              <a:t>, asfyxii, </a:t>
            </a:r>
            <a:r>
              <a:rPr lang="cs-CZ" dirty="0" smtClean="0"/>
              <a:t>srdeční </a:t>
            </a:r>
            <a:r>
              <a:rPr lang="cs-CZ" dirty="0"/>
              <a:t>arytmii a omrzliny. Může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dojít </a:t>
            </a:r>
            <a:r>
              <a:rPr lang="cs-CZ" dirty="0"/>
              <a:t>i </a:t>
            </a:r>
            <a:r>
              <a:rPr lang="cs-CZ" dirty="0" smtClean="0"/>
              <a:t>k smrti</a:t>
            </a:r>
            <a:r>
              <a:rPr lang="cs-CZ" dirty="0"/>
              <a:t> způsobené asfyxií a fibrilací komor.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27584" y="4222535"/>
            <a:ext cx="48210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t-BR" dirty="0" smtClean="0"/>
              <a:t>2C</a:t>
            </a:r>
            <a:r>
              <a:rPr lang="pt-BR" baseline="-25000" dirty="0" smtClean="0"/>
              <a:t>4</a:t>
            </a:r>
            <a:r>
              <a:rPr lang="pt-BR" dirty="0" smtClean="0"/>
              <a:t>H</a:t>
            </a:r>
            <a:r>
              <a:rPr lang="pt-BR" baseline="-25000" dirty="0" smtClean="0"/>
              <a:t>10</a:t>
            </a:r>
            <a:r>
              <a:rPr lang="pt-BR" dirty="0"/>
              <a:t> + </a:t>
            </a:r>
            <a:r>
              <a:rPr lang="pt-BR" dirty="0" smtClean="0"/>
              <a:t>13O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8CO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10H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Butan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721"/>
            <a:ext cx="2564565" cy="13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2457210" y="895094"/>
            <a:ext cx="3005441" cy="3888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(CH</a:t>
            </a:r>
            <a:r>
              <a:rPr lang="cs-CZ" sz="2200" baseline="-25000" dirty="0" smtClean="0">
                <a:solidFill>
                  <a:prstClr val="black"/>
                </a:solidFill>
              </a:rPr>
              <a:t>2</a:t>
            </a:r>
            <a:r>
              <a:rPr lang="cs-CZ" sz="2200" dirty="0" smtClean="0">
                <a:solidFill>
                  <a:prstClr val="black"/>
                </a:solidFill>
              </a:rPr>
              <a:t>)</a:t>
            </a:r>
            <a:r>
              <a:rPr lang="cs-CZ" sz="2200" baseline="-25000" dirty="0">
                <a:solidFill>
                  <a:prstClr val="black"/>
                </a:solidFill>
              </a:rPr>
              <a:t> 2</a:t>
            </a:r>
            <a:r>
              <a:rPr lang="cs-CZ" sz="2200" baseline="-25000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3306" y="2635064"/>
            <a:ext cx="43746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pt-BR" i="1" dirty="0" smtClean="0"/>
              <a:t>n</a:t>
            </a:r>
            <a:r>
              <a:rPr lang="pt-BR" dirty="0" smtClean="0"/>
              <a:t>-butan</a:t>
            </a:r>
            <a:r>
              <a:rPr lang="cs-CZ" dirty="0" smtClean="0"/>
              <a:t> </a:t>
            </a:r>
            <a:r>
              <a:rPr lang="cs-CZ" dirty="0">
                <a:solidFill>
                  <a:prstClr val="black"/>
                </a:solidFill>
              </a:rPr>
              <a:t>CH</a:t>
            </a:r>
            <a:r>
              <a:rPr lang="cs-CZ" baseline="-25000" dirty="0">
                <a:solidFill>
                  <a:prstClr val="black"/>
                </a:solidFill>
              </a:rPr>
              <a:t>3 </a:t>
            </a:r>
            <a:r>
              <a:rPr lang="cs-CZ" dirty="0">
                <a:solidFill>
                  <a:prstClr val="black"/>
                </a:solidFill>
              </a:rPr>
              <a:t>– (CH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)</a:t>
            </a:r>
            <a:r>
              <a:rPr lang="cs-CZ" baseline="-25000" dirty="0">
                <a:solidFill>
                  <a:prstClr val="black"/>
                </a:solidFill>
              </a:rPr>
              <a:t> 2 </a:t>
            </a:r>
            <a:r>
              <a:rPr lang="cs-CZ" dirty="0">
                <a:solidFill>
                  <a:prstClr val="black"/>
                </a:solidFill>
              </a:rPr>
              <a:t>– CH</a:t>
            </a:r>
            <a:r>
              <a:rPr lang="cs-CZ" baseline="-25000" dirty="0">
                <a:solidFill>
                  <a:prstClr val="black"/>
                </a:solidFill>
              </a:rPr>
              <a:t>3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496" y="3151321"/>
            <a:ext cx="9053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isobutan</a:t>
            </a:r>
            <a:r>
              <a:rPr lang="cs-CZ" dirty="0"/>
              <a:t> (</a:t>
            </a:r>
            <a:r>
              <a:rPr lang="cs-CZ" dirty="0" err="1" smtClean="0"/>
              <a:t>triviávní</a:t>
            </a:r>
            <a:r>
              <a:rPr lang="cs-CZ" dirty="0" smtClean="0"/>
              <a:t>), </a:t>
            </a:r>
            <a:r>
              <a:rPr lang="cs-CZ" dirty="0"/>
              <a:t>systematicky </a:t>
            </a:r>
            <a:r>
              <a:rPr lang="cs-CZ" dirty="0" err="1" smtClean="0"/>
              <a:t>methylpropan</a:t>
            </a:r>
            <a:r>
              <a:rPr lang="cs-CZ" dirty="0"/>
              <a:t> </a:t>
            </a:r>
            <a:r>
              <a:rPr lang="cs-CZ" dirty="0" smtClean="0"/>
              <a:t> CH(CH</a:t>
            </a:r>
            <a:r>
              <a:rPr lang="cs-CZ" baseline="-25000" dirty="0" smtClean="0"/>
              <a:t>3</a:t>
            </a:r>
            <a:r>
              <a:rPr lang="cs-CZ" dirty="0" smtClean="0"/>
              <a:t>)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3305" y="6007204"/>
            <a:ext cx="903610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Asfyxie je dušení z nedostatku vzduchu, které vede k </a:t>
            </a:r>
            <a:r>
              <a:rPr lang="cs-CZ" dirty="0" smtClean="0"/>
              <a:t>hypoxii (nedostatek</a:t>
            </a:r>
            <a:r>
              <a:rPr lang="cs-CZ" dirty="0"/>
              <a:t> </a:t>
            </a:r>
            <a:r>
              <a:rPr lang="cs-CZ" dirty="0" smtClean="0"/>
              <a:t>O</a:t>
            </a:r>
            <a:r>
              <a:rPr lang="cs-CZ" baseline="-25000" dirty="0" smtClean="0"/>
              <a:t>2</a:t>
            </a:r>
            <a:r>
              <a:rPr lang="cs-CZ" dirty="0"/>
              <a:t> v těle nebo jednotlivých </a:t>
            </a:r>
            <a:r>
              <a:rPr lang="cs-CZ" dirty="0" smtClean="0"/>
              <a:t>tkáních).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6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457209" y="404667"/>
            <a:ext cx="3191460" cy="46166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2 </a:t>
            </a:r>
            <a:r>
              <a:rPr lang="cs-CZ" sz="2200" dirty="0">
                <a:solidFill>
                  <a:prstClr val="black"/>
                </a:solidFill>
              </a:rPr>
              <a:t>– CH</a:t>
            </a:r>
            <a:r>
              <a:rPr lang="cs-CZ" sz="2200" baseline="-25000" dirty="0">
                <a:solidFill>
                  <a:prstClr val="black"/>
                </a:solidFill>
              </a:rPr>
              <a:t>2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5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33" grpId="0" animBg="1"/>
      <p:bldP spid="34" grpId="0" animBg="1"/>
      <p:bldP spid="24" grpId="0" animBg="1"/>
      <p:bldP spid="25" grpId="0" animBg="1"/>
      <p:bldP spid="26" grpId="0" animBg="1"/>
      <p:bldP spid="27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Butan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12241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5496" y="1916832"/>
            <a:ext cx="4824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 menší</a:t>
            </a: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míře v zemním </a:t>
            </a:r>
            <a:r>
              <a:rPr lang="cs-CZ" dirty="0">
                <a:solidFill>
                  <a:prstClr val="black"/>
                </a:solidFill>
              </a:rPr>
              <a:t>plynu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5496" y="2506544"/>
            <a:ext cx="31243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rozpuštěný </a:t>
            </a:r>
            <a:r>
              <a:rPr lang="cs-CZ" dirty="0">
                <a:solidFill>
                  <a:prstClr val="black"/>
                </a:solidFill>
              </a:rPr>
              <a:t>v ropě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5715803" y="1488203"/>
            <a:ext cx="3042274" cy="3236940"/>
            <a:chOff x="5715803" y="1488203"/>
            <a:chExt cx="3042274" cy="3236940"/>
          </a:xfrm>
        </p:grpSpPr>
        <p:pic>
          <p:nvPicPr>
            <p:cNvPr id="5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674" y="1530792"/>
              <a:ext cx="2983403" cy="319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ovéPole 55"/>
            <p:cNvSpPr txBox="1"/>
            <p:nvPr/>
          </p:nvSpPr>
          <p:spPr>
            <a:xfrm>
              <a:off x="5715803" y="1488203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064" y="3245207"/>
            <a:ext cx="4090804" cy="3418636"/>
            <a:chOff x="95813" y="3106708"/>
            <a:chExt cx="4090804" cy="341863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29" y="3129865"/>
              <a:ext cx="4015888" cy="339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ovéPole 60"/>
            <p:cNvSpPr txBox="1"/>
            <p:nvPr/>
          </p:nvSpPr>
          <p:spPr>
            <a:xfrm>
              <a:off x="95813" y="310670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" descr="Soubor: Butan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8721"/>
            <a:ext cx="2564565" cy="13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159847" y="600208"/>
            <a:ext cx="2628000" cy="3888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– (CH</a:t>
            </a:r>
            <a:r>
              <a:rPr lang="cs-CZ" sz="2200" baseline="-25000" dirty="0" smtClean="0">
                <a:solidFill>
                  <a:prstClr val="black"/>
                </a:solidFill>
              </a:rPr>
              <a:t>2</a:t>
            </a:r>
            <a:r>
              <a:rPr lang="cs-CZ" sz="2200" dirty="0" smtClean="0">
                <a:solidFill>
                  <a:prstClr val="black"/>
                </a:solidFill>
              </a:rPr>
              <a:t>)</a:t>
            </a:r>
            <a:r>
              <a:rPr lang="cs-CZ" sz="2200" baseline="-25000" dirty="0">
                <a:solidFill>
                  <a:prstClr val="black"/>
                </a:solidFill>
              </a:rPr>
              <a:t> 2</a:t>
            </a:r>
            <a:r>
              <a:rPr lang="cs-CZ" sz="2200" baseline="-25000" dirty="0" smtClean="0">
                <a:solidFill>
                  <a:prstClr val="black"/>
                </a:solidFill>
              </a:rPr>
              <a:t> </a:t>
            </a:r>
            <a:r>
              <a:rPr lang="cs-CZ" sz="2200" dirty="0" smtClean="0">
                <a:solidFill>
                  <a:prstClr val="black"/>
                </a:solidFill>
              </a:rPr>
              <a:t>– CH</a:t>
            </a:r>
            <a:r>
              <a:rPr lang="cs-CZ" sz="2200" baseline="-25000" dirty="0" smtClean="0">
                <a:solidFill>
                  <a:prstClr val="black"/>
                </a:solidFill>
              </a:rPr>
              <a:t>3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4229844" y="4775690"/>
            <a:ext cx="4532268" cy="1862166"/>
            <a:chOff x="4229844" y="4775690"/>
            <a:chExt cx="4532268" cy="186216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844" y="4809718"/>
              <a:ext cx="4428728" cy="182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8042032" y="477569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Šipka doprava se zářezem 17">
            <a:hlinkClick r:id="rId6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8" grpId="0" animBg="1"/>
      <p:bldP spid="3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/>
          </a:p>
        </p:txBody>
      </p:sp>
      <p:sp>
        <p:nvSpPr>
          <p:cNvPr id="9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2000" y="5013296"/>
            <a:ext cx="432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ALKANY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7195352" y="5130313"/>
            <a:ext cx="1769136" cy="1149390"/>
            <a:chOff x="7195352" y="5058305"/>
            <a:chExt cx="1769136" cy="1149390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263" y="5058305"/>
              <a:ext cx="1720225" cy="11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7195352" y="5930696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Obr.28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875289" y="4826769"/>
            <a:ext cx="1280514" cy="1439286"/>
            <a:chOff x="5875289" y="4754761"/>
            <a:chExt cx="1280514" cy="1439286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789818"/>
              <a:ext cx="1215651" cy="140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5875289" y="475476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Obr.27                             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3995936" y="4839058"/>
            <a:ext cx="2002576" cy="1448787"/>
            <a:chOff x="3995936" y="4767050"/>
            <a:chExt cx="2002576" cy="1448787"/>
          </a:xfrm>
        </p:grpSpPr>
        <p:pic>
          <p:nvPicPr>
            <p:cNvPr id="7175" name="Picture 7" descr="Soubor: LPG válcová nádrž Objem 240 litrů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767050"/>
              <a:ext cx="1872208" cy="140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5278432" y="593883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733206" y="4849131"/>
            <a:ext cx="1118714" cy="1471516"/>
            <a:chOff x="969010" y="4790771"/>
            <a:chExt cx="1118714" cy="1471516"/>
          </a:xfrm>
        </p:grpSpPr>
        <p:pic>
          <p:nvPicPr>
            <p:cNvPr id="7172" name="Picture 4" descr="Soubor: LPG connecto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031" y="4790771"/>
              <a:ext cx="1062693" cy="1416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969010" y="598528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71583" y="4832445"/>
            <a:ext cx="1796161" cy="1410769"/>
            <a:chOff x="471583" y="4760437"/>
            <a:chExt cx="1796161" cy="1410769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83" y="4789818"/>
              <a:ext cx="1684763" cy="138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1547664" y="4760437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241449" y="2780928"/>
            <a:ext cx="1579023" cy="2214542"/>
            <a:chOff x="7241449" y="2870642"/>
            <a:chExt cx="1579023" cy="221454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449" y="2870642"/>
              <a:ext cx="1435007" cy="218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8100392" y="480818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563776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Butan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11848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787912"/>
            <a:ext cx="25536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chladírenství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2348880"/>
            <a:ext cx="3528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teplonosné </a:t>
            </a:r>
            <a:r>
              <a:rPr lang="cs-CZ" dirty="0">
                <a:solidFill>
                  <a:prstClr val="black"/>
                </a:solidFill>
              </a:rPr>
              <a:t>médium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9511" y="3140968"/>
            <a:ext cx="34203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</a:t>
            </a:r>
            <a:r>
              <a:rPr lang="pt-BR" dirty="0" smtClean="0">
                <a:solidFill>
                  <a:prstClr val="black"/>
                </a:solidFill>
              </a:rPr>
              <a:t>e </a:t>
            </a:r>
            <a:r>
              <a:rPr lang="pt-BR" dirty="0">
                <a:solidFill>
                  <a:prstClr val="black"/>
                </a:solidFill>
              </a:rPr>
              <a:t>směsi s butanem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79511" y="3715585"/>
            <a:ext cx="509892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využívá se k vytápění a </a:t>
            </a:r>
            <a:r>
              <a:rPr lang="cs-CZ" dirty="0">
                <a:solidFill>
                  <a:prstClr val="black"/>
                </a:solidFill>
              </a:rPr>
              <a:t>k vaření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79512" y="4293096"/>
            <a:ext cx="66688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pohon </a:t>
            </a:r>
            <a:r>
              <a:rPr lang="cs-CZ" dirty="0">
                <a:solidFill>
                  <a:prstClr val="black"/>
                </a:solidFill>
              </a:rPr>
              <a:t>motorových vozidel a </a:t>
            </a:r>
            <a:r>
              <a:rPr lang="cs-CZ" dirty="0" smtClean="0">
                <a:solidFill>
                  <a:prstClr val="black"/>
                </a:solidFill>
              </a:rPr>
              <a:t>plavidel - </a:t>
            </a:r>
            <a:r>
              <a:rPr lang="cs-CZ" dirty="0">
                <a:solidFill>
                  <a:prstClr val="black"/>
                </a:solidFill>
              </a:rPr>
              <a:t>LPG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79511" y="6351711"/>
            <a:ext cx="79208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součástí </a:t>
            </a:r>
            <a:r>
              <a:rPr lang="cs-CZ" dirty="0">
                <a:solidFill>
                  <a:prstClr val="black"/>
                </a:solidFill>
              </a:rPr>
              <a:t>hnacích plynů v aerosolových bombičkách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960805" y="1327120"/>
            <a:ext cx="2887580" cy="2043519"/>
            <a:chOff x="3960805" y="1327120"/>
            <a:chExt cx="2887580" cy="2043519"/>
          </a:xfrm>
        </p:grpSpPr>
        <p:sp>
          <p:nvSpPr>
            <p:cNvPr id="41" name="TextovéPole 40"/>
            <p:cNvSpPr txBox="1"/>
            <p:nvPr/>
          </p:nvSpPr>
          <p:spPr>
            <a:xfrm>
              <a:off x="4499992" y="1327120"/>
              <a:ext cx="800011" cy="27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Soubor: Chladnička-cycle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05" y="1327120"/>
              <a:ext cx="2887580" cy="204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ovéPole 8"/>
          <p:cNvSpPr txBox="1"/>
          <p:nvPr/>
        </p:nvSpPr>
        <p:spPr>
          <a:xfrm>
            <a:off x="6657958" y="1412776"/>
            <a:ext cx="1658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A: vnější prostor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B</a:t>
            </a:r>
            <a:r>
              <a:rPr lang="cs-CZ" sz="1200" b="1" dirty="0">
                <a:solidFill>
                  <a:prstClr val="black"/>
                </a:solidFill>
              </a:rPr>
              <a:t>: </a:t>
            </a:r>
            <a:r>
              <a:rPr lang="cs-CZ" sz="1200" b="1" dirty="0" smtClean="0">
                <a:solidFill>
                  <a:prstClr val="black"/>
                </a:solidFill>
              </a:rPr>
              <a:t>chlazený prostor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I: izolace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1: </a:t>
            </a:r>
            <a:r>
              <a:rPr lang="cs-CZ" sz="1200" b="1" dirty="0" smtClean="0">
                <a:solidFill>
                  <a:prstClr val="black"/>
                </a:solidFill>
              </a:rPr>
              <a:t>Kondenzátor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2 </a:t>
            </a:r>
            <a:r>
              <a:rPr lang="cs-CZ" sz="1200" b="1" dirty="0" smtClean="0">
                <a:solidFill>
                  <a:prstClr val="black"/>
                </a:solidFill>
              </a:rPr>
              <a:t>Tlumivka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3 </a:t>
            </a:r>
            <a:r>
              <a:rPr lang="cs-CZ" sz="1200" b="1" dirty="0" smtClean="0">
                <a:solidFill>
                  <a:prstClr val="black"/>
                </a:solidFill>
              </a:rPr>
              <a:t>Výparník</a:t>
            </a:r>
          </a:p>
          <a:p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b="1" dirty="0">
                <a:solidFill>
                  <a:prstClr val="black"/>
                </a:solidFill>
              </a:rPr>
              <a:t>4 Kompresor</a:t>
            </a:r>
          </a:p>
        </p:txBody>
      </p:sp>
      <p:pic>
        <p:nvPicPr>
          <p:cNvPr id="36" name="Picture 2" descr="Soubor: Butan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1" y="54609"/>
            <a:ext cx="2564565" cy="13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3177264" y="563776"/>
            <a:ext cx="3005441" cy="38880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 CH</a:t>
            </a:r>
            <a:r>
              <a:rPr lang="cs-CZ" baseline="-25000" dirty="0" smtClean="0">
                <a:solidFill>
                  <a:prstClr val="black"/>
                </a:solidFill>
              </a:rPr>
              <a:t>3 </a:t>
            </a:r>
            <a:r>
              <a:rPr lang="cs-CZ" dirty="0" smtClean="0">
                <a:solidFill>
                  <a:prstClr val="black"/>
                </a:solidFill>
              </a:rPr>
              <a:t>– (CH</a:t>
            </a:r>
            <a:r>
              <a:rPr lang="cs-CZ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r>
              <a:rPr lang="cs-CZ" baseline="-25000" dirty="0">
                <a:solidFill>
                  <a:prstClr val="black"/>
                </a:solidFill>
              </a:rPr>
              <a:t> 2</a:t>
            </a:r>
            <a:r>
              <a:rPr lang="cs-CZ" baseline="-25000" dirty="0" smtClean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– CH</a:t>
            </a:r>
            <a:r>
              <a:rPr lang="cs-CZ" baseline="-25000" dirty="0" smtClean="0">
                <a:solidFill>
                  <a:prstClr val="black"/>
                </a:solidFill>
              </a:rPr>
              <a:t>3 </a:t>
            </a:r>
            <a:r>
              <a:rPr lang="cs-CZ" dirty="0" smtClean="0">
                <a:solidFill>
                  <a:prstClr val="black"/>
                </a:solidFill>
              </a:rPr>
              <a:t> 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Šipka doprava se zářezem 44">
            <a:hlinkClick r:id="rId10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79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5" grpId="0" animBg="1"/>
      <p:bldP spid="18" grpId="0" animBg="1"/>
      <p:bldP spid="38" grpId="0" animBg="1"/>
      <p:bldP spid="39" grpId="0" animBg="1"/>
      <p:bldP spid="40" grpId="0" animBg="1"/>
      <p:bldP spid="9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630379"/>
            <a:ext cx="367240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2,2,4- </a:t>
            </a:r>
            <a:r>
              <a:rPr lang="cs-CZ" dirty="0" err="1">
                <a:solidFill>
                  <a:prstClr val="black"/>
                </a:solidFill>
              </a:rPr>
              <a:t>trimethylpentan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7322" y="1743199"/>
            <a:ext cx="18904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kapalina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2348880"/>
            <a:ext cx="50303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páry jsou se vzduchem výbušné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7322" y="3575854"/>
            <a:ext cx="675094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Oktanové </a:t>
            </a:r>
            <a:r>
              <a:rPr lang="cs-CZ" dirty="0"/>
              <a:t>číslo </a:t>
            </a:r>
            <a:r>
              <a:rPr lang="cs-CZ" dirty="0" smtClean="0"/>
              <a:t>- měří se </a:t>
            </a:r>
            <a:r>
              <a:rPr lang="cs-CZ" dirty="0"/>
              <a:t>ve vztahu ke směsi 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2,2,4-trimethylpentanu</a:t>
            </a:r>
            <a:r>
              <a:rPr lang="cs-CZ" dirty="0"/>
              <a:t> </a:t>
            </a:r>
            <a:r>
              <a:rPr lang="cs-CZ" dirty="0" smtClean="0"/>
              <a:t> </a:t>
            </a:r>
            <a:r>
              <a:rPr lang="cs-CZ" dirty="0"/>
              <a:t>a n- </a:t>
            </a:r>
            <a:r>
              <a:rPr lang="cs-CZ" dirty="0" smtClean="0"/>
              <a:t>heptanu.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515740" y="2344892"/>
            <a:ext cx="879986" cy="615107"/>
            <a:chOff x="5644948" y="2525861"/>
            <a:chExt cx="879986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948" y="2525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5948870" y="286396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694189" y="1626449"/>
            <a:ext cx="875302" cy="617428"/>
            <a:chOff x="4932040" y="3072308"/>
            <a:chExt cx="875302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835454" y="5589240"/>
            <a:ext cx="47985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pt-BR" dirty="0" smtClean="0"/>
              <a:t>2C</a:t>
            </a:r>
            <a:r>
              <a:rPr lang="pt-BR" baseline="-25000" dirty="0" smtClean="0"/>
              <a:t>8</a:t>
            </a:r>
            <a:r>
              <a:rPr lang="pt-BR" dirty="0" smtClean="0"/>
              <a:t>H</a:t>
            </a:r>
            <a:r>
              <a:rPr lang="pt-BR" baseline="-25000" dirty="0" smtClean="0"/>
              <a:t>18</a:t>
            </a:r>
            <a:r>
              <a:rPr lang="pt-BR" dirty="0"/>
              <a:t> + </a:t>
            </a:r>
            <a:r>
              <a:rPr lang="pt-BR" dirty="0" smtClean="0"/>
              <a:t>25O</a:t>
            </a:r>
            <a:r>
              <a:rPr lang="pt-BR" baseline="-25000" dirty="0" smtClean="0"/>
              <a:t>2</a:t>
            </a:r>
            <a:r>
              <a:rPr lang="pt-BR" dirty="0"/>
              <a:t> → </a:t>
            </a:r>
            <a:r>
              <a:rPr lang="pt-BR" dirty="0" smtClean="0"/>
              <a:t>16CO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18H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35454" y="4562709"/>
            <a:ext cx="460064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2,2,4-trimethylpentan  = 100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n- </a:t>
            </a:r>
            <a:r>
              <a:rPr lang="cs-CZ" dirty="0" smtClean="0"/>
              <a:t>heptan = 0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79512" y="6237312"/>
            <a:ext cx="78488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Získává se z ropy frakční destilací nebo synteticky.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01" y="238203"/>
            <a:ext cx="2371725" cy="134302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sp>
        <p:nvSpPr>
          <p:cNvPr id="24" name="TextovéPole 23"/>
          <p:cNvSpPr txBox="1"/>
          <p:nvPr/>
        </p:nvSpPr>
        <p:spPr>
          <a:xfrm>
            <a:off x="899592" y="111956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isooktan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44" name="Picture 4" descr="Soubor: Isookta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55" y="559891"/>
            <a:ext cx="2817941" cy="16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3569491" y="1626449"/>
            <a:ext cx="1000810" cy="613009"/>
            <a:chOff x="3569491" y="1626449"/>
            <a:chExt cx="1000810" cy="613009"/>
          </a:xfrm>
        </p:grpSpPr>
        <p:pic>
          <p:nvPicPr>
            <p:cNvPr id="25" name="Obrázek 24" descr="Soubor:GHS-pictogram-silhouete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491" y="162644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ovéPole 25"/>
            <p:cNvSpPr txBox="1"/>
            <p:nvPr/>
          </p:nvSpPr>
          <p:spPr>
            <a:xfrm>
              <a:off x="3882984" y="1962459"/>
              <a:ext cx="687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482145" y="1626449"/>
            <a:ext cx="1003136" cy="613008"/>
            <a:chOff x="4482145" y="1626449"/>
            <a:chExt cx="1003136" cy="613008"/>
          </a:xfrm>
        </p:grpSpPr>
        <p:pic>
          <p:nvPicPr>
            <p:cNvPr id="29" name="Obrázek 28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45" y="162644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ovéPole 29"/>
            <p:cNvSpPr txBox="1"/>
            <p:nvPr/>
          </p:nvSpPr>
          <p:spPr>
            <a:xfrm>
              <a:off x="4797964" y="1962458"/>
              <a:ext cx="687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364088" y="1626449"/>
            <a:ext cx="1009146" cy="607787"/>
            <a:chOff x="5364088" y="1626449"/>
            <a:chExt cx="1009146" cy="607787"/>
          </a:xfrm>
        </p:grpSpPr>
        <p:sp>
          <p:nvSpPr>
            <p:cNvPr id="27" name="TextovéPole 26"/>
            <p:cNvSpPr txBox="1"/>
            <p:nvPr/>
          </p:nvSpPr>
          <p:spPr>
            <a:xfrm>
              <a:off x="5685917" y="1957237"/>
              <a:ext cx="687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Obrázek 31" descr="Soubor:GHS-pictogram-pollu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626449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TextovéPole 34"/>
          <p:cNvSpPr txBox="1"/>
          <p:nvPr/>
        </p:nvSpPr>
        <p:spPr>
          <a:xfrm>
            <a:off x="197323" y="2959999"/>
            <a:ext cx="372660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hlavní složka benzínu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Šipka doprava se zářezem 30">
            <a:hlinkClick r:id="rId11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90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5" grpId="0" animBg="1"/>
      <p:bldP spid="21" grpId="0" animBg="1"/>
      <p:bldP spid="23" grpId="0" animBg="1"/>
      <p:bldP spid="33" grpId="0" animBg="1"/>
      <p:bldP spid="2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4866204" y="3892112"/>
            <a:ext cx="2318661" cy="2844281"/>
            <a:chOff x="4866204" y="3892112"/>
            <a:chExt cx="2318661" cy="2844281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186" y="3947865"/>
              <a:ext cx="2311679" cy="278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4866204" y="3892112"/>
              <a:ext cx="687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61182" y="4839387"/>
            <a:ext cx="4726146" cy="1897005"/>
            <a:chOff x="161182" y="4839387"/>
            <a:chExt cx="4726146" cy="189700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82" y="4884328"/>
              <a:ext cx="4626842" cy="185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4200011" y="4839387"/>
              <a:ext cx="687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229669" y="3530625"/>
            <a:ext cx="1950843" cy="3241807"/>
            <a:chOff x="7068237" y="3530625"/>
            <a:chExt cx="1950843" cy="324180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237" y="3530625"/>
              <a:ext cx="1847770" cy="32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ovéPole 50"/>
            <p:cNvSpPr txBox="1"/>
            <p:nvPr/>
          </p:nvSpPr>
          <p:spPr>
            <a:xfrm>
              <a:off x="8331763" y="6495433"/>
              <a:ext cx="6873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395536" y="1830303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1" y="2406367"/>
            <a:ext cx="77048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benzin – směs s převahou </a:t>
            </a:r>
            <a:r>
              <a:rPr lang="cs-CZ" dirty="0">
                <a:solidFill>
                  <a:prstClr val="black"/>
                </a:solidFill>
              </a:rPr>
              <a:t>2,2,4- </a:t>
            </a:r>
            <a:r>
              <a:rPr lang="cs-CZ" dirty="0" err="1" smtClean="0">
                <a:solidFill>
                  <a:prstClr val="black"/>
                </a:solidFill>
              </a:rPr>
              <a:t>trimethylpentanu</a:t>
            </a:r>
            <a:r>
              <a:rPr lang="cs-CZ" dirty="0" smtClean="0">
                <a:solidFill>
                  <a:prstClr val="black"/>
                </a:solidFill>
              </a:rPr>
              <a:t> 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9511" y="3068960"/>
            <a:ext cx="42484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průmyslové </a:t>
            </a:r>
            <a:r>
              <a:rPr lang="cs-CZ" dirty="0">
                <a:solidFill>
                  <a:prstClr val="black"/>
                </a:solidFill>
              </a:rPr>
              <a:t>rozpouštědlo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79511" y="3717032"/>
            <a:ext cx="24482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čištění oděvů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79512" y="4365104"/>
            <a:ext cx="436415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pohon </a:t>
            </a:r>
            <a:r>
              <a:rPr lang="cs-CZ" dirty="0">
                <a:solidFill>
                  <a:prstClr val="black"/>
                </a:solidFill>
              </a:rPr>
              <a:t>motorových vozidel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51520" y="630379"/>
            <a:ext cx="367240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2,2,4- </a:t>
            </a:r>
            <a:r>
              <a:rPr lang="cs-CZ" dirty="0" err="1">
                <a:solidFill>
                  <a:prstClr val="black"/>
                </a:solidFill>
              </a:rPr>
              <a:t>trimethylpentan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01" y="238203"/>
            <a:ext cx="2371725" cy="134302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</p:pic>
      <p:sp>
        <p:nvSpPr>
          <p:cNvPr id="48" name="TextovéPole 47"/>
          <p:cNvSpPr txBox="1"/>
          <p:nvPr/>
        </p:nvSpPr>
        <p:spPr>
          <a:xfrm>
            <a:off x="899592" y="111956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benzín 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9" name="Picture 4" descr="Soubor: Isookta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55" y="559891"/>
            <a:ext cx="2817941" cy="16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Šipka doprava se zářezem 20">
            <a:hlinkClick r:id="rId8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9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38" grpId="0" animBg="1"/>
      <p:bldP spid="39" grpId="0" animBg="1"/>
      <p:bldP spid="45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2434839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BLACK</a:t>
            </a:r>
            <a:r>
              <a:rPr lang="cs-CZ" sz="1200" dirty="0"/>
              <a:t>, </a:t>
            </a:r>
            <a:r>
              <a:rPr lang="cs-CZ" sz="1200" dirty="0" err="1"/>
              <a:t>Steve</a:t>
            </a:r>
            <a:r>
              <a:rPr lang="cs-CZ" sz="1200" dirty="0"/>
              <a:t>. </a:t>
            </a:r>
            <a:r>
              <a:rPr lang="cs-CZ" sz="1200" i="1" dirty="0"/>
              <a:t>Soubor: Různé </a:t>
            </a:r>
            <a:r>
              <a:rPr lang="cs-CZ" sz="1200" i="1" dirty="0" err="1"/>
              <a:t>Slant</a:t>
            </a:r>
            <a:r>
              <a:rPr lang="cs-CZ" sz="1200" i="1" dirty="0"/>
              <a:t> na Orion (495636660)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http://commons.wikimedia.org/wiki/File:Different_Slant_on_Orion_(495636660).jpg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289495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Jupiter.jpg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http://commons.wikimedia.org/wiki/File:Jupiter.jpg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3356617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</a:t>
            </a:r>
            <a:r>
              <a:rPr lang="cs-CZ" sz="1200" dirty="0" smtClean="0"/>
              <a:t>VOYAGER </a:t>
            </a:r>
            <a:r>
              <a:rPr lang="cs-CZ" sz="1200" dirty="0"/>
              <a:t>2. </a:t>
            </a:r>
            <a:r>
              <a:rPr lang="cs-CZ" sz="1200" i="1" dirty="0"/>
              <a:t>Soubor: Saturn (planeta) large.jpg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http://commons.wikimedia.org/wiki/File:Saturn_(planet)_large.jpg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51150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cs.wikipedia.org/wiki/Soubor:GHS-pictogram-explos.svg</a:t>
            </a:r>
            <a:r>
              <a:rPr lang="cs-CZ" sz="1200" b="1" dirty="0" smtClean="0">
                <a:solidFill>
                  <a:prstClr val="black"/>
                </a:solidFill>
              </a:rPr>
              <a:t>1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-36512" y="197317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-36512" y="381828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VOYAGER </a:t>
            </a:r>
            <a:r>
              <a:rPr lang="cs-CZ" sz="1200" dirty="0"/>
              <a:t>2. </a:t>
            </a:r>
            <a:r>
              <a:rPr lang="cs-CZ" sz="1200" i="1" dirty="0" err="1"/>
              <a:t>Soubor:Uranus.jpg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http://cs.wikipedia.org/wiki/Soubor:Uranus.jpg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-36512" y="427994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VOYAGER </a:t>
            </a:r>
            <a:r>
              <a:rPr lang="cs-CZ" sz="1200" dirty="0"/>
              <a:t>2. </a:t>
            </a:r>
            <a:r>
              <a:rPr lang="cs-CZ" sz="1200" i="1" dirty="0"/>
              <a:t>Soubor: Neptun Full Disk pohled - GPN-2000-000443.jpg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http://commons.wikimedia.org/wiki/File:Neptune_Full_Disk_View_-_GPN-2000-000443.jpg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-36512" y="47416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en-US" sz="1200" dirty="0" smtClean="0"/>
              <a:t>ST33VO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Globální</a:t>
            </a:r>
            <a:r>
              <a:rPr lang="en-US" sz="1200" i="1" dirty="0"/>
              <a:t> Santa Fe Rig 140.jpg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15.3.2013].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http://commons.wikimedia.org/wiki/File:Global_Santa_Fe_Rig_140.jpg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-36512" y="521235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USIEN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Sanski</a:t>
            </a:r>
            <a:r>
              <a:rPr lang="cs-CZ" sz="1200" i="1" dirty="0"/>
              <a:t> Most Korida 2011 014.JPG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http://commons.wikimedia.org/wiki/File:Sanski_Most_Korida_2011_014.JPG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-36512" y="567402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r>
              <a:rPr lang="cs-CZ" sz="1200" dirty="0">
                <a:solidFill>
                  <a:prstClr val="black"/>
                </a:solidFill>
              </a:rPr>
              <a:t>GREENCOLANDE. </a:t>
            </a:r>
            <a:r>
              <a:rPr lang="cs-CZ" sz="1200" i="1" dirty="0" err="1">
                <a:solidFill>
                  <a:prstClr val="black"/>
                </a:solidFill>
              </a:rPr>
              <a:t>Soubor:Tire</a:t>
            </a:r>
            <a:r>
              <a:rPr lang="cs-CZ" sz="1200" i="1" dirty="0">
                <a:solidFill>
                  <a:prstClr val="black"/>
                </a:solidFill>
              </a:rPr>
              <a:t> Flip.JPG - </a:t>
            </a:r>
            <a:r>
              <a:rPr lang="cs-CZ" sz="1200" i="1" dirty="0" err="1">
                <a:solidFill>
                  <a:prstClr val="black"/>
                </a:solidFill>
              </a:rPr>
              <a:t>Wikipédia</a:t>
            </a:r>
            <a:r>
              <a:rPr lang="cs-CZ" sz="1200" dirty="0">
                <a:solidFill>
                  <a:prstClr val="black"/>
                </a:solidFill>
              </a:rPr>
              <a:t> [online]. [cit. </a:t>
            </a:r>
            <a:r>
              <a:rPr lang="cs-CZ" sz="1200" dirty="0" smtClean="0">
                <a:solidFill>
                  <a:prstClr val="black"/>
                </a:solidFill>
              </a:rPr>
              <a:t>26.3.2013]. </a:t>
            </a:r>
            <a:r>
              <a:rPr lang="cs-CZ" sz="1200" dirty="0">
                <a:solidFill>
                  <a:prstClr val="black"/>
                </a:solidFill>
              </a:rPr>
              <a:t>Dostupný na WWW: http://sk.wikipedia.org/wiki/S%C3%BAbor:Tire_Flip.JPG 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-2842" y="6135687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 </a:t>
            </a:r>
            <a:r>
              <a:rPr lang="cs-CZ" sz="1200" dirty="0"/>
              <a:t>DOD. </a:t>
            </a:r>
            <a:r>
              <a:rPr lang="cs-CZ" sz="1200" i="1" dirty="0"/>
              <a:t>Soubor: </a:t>
            </a:r>
            <a:r>
              <a:rPr lang="cs-CZ" sz="1200" i="1" dirty="0" err="1"/>
              <a:t>Pershing</a:t>
            </a:r>
            <a:r>
              <a:rPr lang="cs-CZ" sz="1200" i="1" dirty="0"/>
              <a:t> II - 4. Test launch.jpeg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http://commons.wikimedia.org/wiki/File:Pershing_II_-_4th_test_launch.jpeg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0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</a:t>
            </a:r>
            <a:r>
              <a:rPr lang="cs-CZ" sz="1200" dirty="0"/>
              <a:t>FIR0002. </a:t>
            </a:r>
            <a:r>
              <a:rPr lang="cs-CZ" sz="1200" i="1" dirty="0"/>
              <a:t>Soubor: </a:t>
            </a:r>
            <a:r>
              <a:rPr lang="cs-CZ" sz="1200" i="1" dirty="0" err="1"/>
              <a:t>Comet</a:t>
            </a:r>
            <a:r>
              <a:rPr lang="cs-CZ" sz="1200" i="1" dirty="0"/>
              <a:t> P1 McNaught02 - 23.-01-07.jpg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http://commons.wikimedia.org/wiki/File:Comet_P1_McNaught02_-_23-01-07.jpg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KARONEN</a:t>
            </a:r>
            <a:r>
              <a:rPr lang="cs-CZ" sz="1200" dirty="0"/>
              <a:t>, </a:t>
            </a:r>
            <a:r>
              <a:rPr lang="cs-CZ" sz="1200" dirty="0" err="1"/>
              <a:t>Ilmari</a:t>
            </a:r>
            <a:r>
              <a:rPr lang="cs-CZ" sz="1200" dirty="0"/>
              <a:t>. </a:t>
            </a:r>
            <a:r>
              <a:rPr lang="cs-CZ" sz="1200" i="1" dirty="0"/>
              <a:t>Soubor: Chladnička-</a:t>
            </a:r>
            <a:r>
              <a:rPr lang="cs-CZ" sz="1200" i="1" dirty="0" err="1"/>
              <a:t>cycle.svg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http://commons.wikimedia.org/wiki/File:Refrigerator-cycle.svg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CJP24</a:t>
            </a:r>
            <a:r>
              <a:rPr lang="cs-CZ" sz="1200" dirty="0"/>
              <a:t>. </a:t>
            </a:r>
            <a:r>
              <a:rPr lang="cs-CZ" sz="1200" i="1" dirty="0"/>
              <a:t>Soubor: PE a PP objects.jpg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http://commons.wikimedia.org/wiki/File:PE_and_PP_objects.jpg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Sig06-020a.tif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commons.wikimedia.org/wiki/File:Sig06-020a.tif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Titan Visible.jpg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http://commons.wikimedia.org/wiki/File:Titan_Visible.jpg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TAN</a:t>
            </a:r>
            <a:r>
              <a:rPr lang="cs-CZ" sz="1200" dirty="0"/>
              <a:t>, </a:t>
            </a:r>
            <a:r>
              <a:rPr lang="cs-CZ" sz="1200" dirty="0" err="1"/>
              <a:t>Steve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Laying</a:t>
            </a:r>
            <a:r>
              <a:rPr lang="cs-CZ" sz="1200" i="1" dirty="0"/>
              <a:t> </a:t>
            </a:r>
            <a:r>
              <a:rPr lang="cs-CZ" sz="1200" i="1" dirty="0" err="1"/>
              <a:t>sewer</a:t>
            </a:r>
            <a:r>
              <a:rPr lang="cs-CZ" sz="1200" i="1" dirty="0"/>
              <a:t> </a:t>
            </a:r>
            <a:r>
              <a:rPr lang="cs-CZ" sz="1200" i="1" dirty="0" err="1"/>
              <a:t>hi</a:t>
            </a:r>
            <a:r>
              <a:rPr lang="cs-CZ" sz="1200" i="1" dirty="0"/>
              <a:t> res (2).jpg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23.2.2013]. Dostupný na WWW: http://commons.wikimedia.org/wiki/File:Laying_sewer_hi_res_(2).</a:t>
            </a:r>
            <a:r>
              <a:rPr lang="cs-CZ" sz="1200" dirty="0" smtClean="0"/>
              <a:t>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 </a:t>
            </a:r>
            <a:r>
              <a:rPr lang="cs-CZ" sz="1200" dirty="0"/>
              <a:t>SCHULZ, Ralph. </a:t>
            </a:r>
            <a:r>
              <a:rPr lang="cs-CZ" sz="1200" i="1" dirty="0"/>
              <a:t>Soubor: </a:t>
            </a:r>
            <a:r>
              <a:rPr lang="cs-CZ" sz="1200" i="1" dirty="0" err="1"/>
              <a:t>Men's</a:t>
            </a:r>
            <a:r>
              <a:rPr lang="cs-CZ" sz="1200" i="1" dirty="0"/>
              <a:t> </a:t>
            </a:r>
            <a:r>
              <a:rPr lang="cs-CZ" sz="1200" i="1" dirty="0" err="1"/>
              <a:t>black</a:t>
            </a:r>
            <a:r>
              <a:rPr lang="cs-CZ" sz="1200" i="1" dirty="0"/>
              <a:t> PVC </a:t>
            </a:r>
            <a:r>
              <a:rPr lang="cs-CZ" sz="1200" i="1" dirty="0" err="1"/>
              <a:t>pants</a:t>
            </a:r>
            <a:r>
              <a:rPr lang="cs-CZ" sz="1200" i="1" dirty="0"/>
              <a:t> 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23.2.2013]. Dostupný na WWW: http://</a:t>
            </a:r>
            <a:r>
              <a:rPr lang="cs-CZ" sz="1200" dirty="0" smtClean="0"/>
              <a:t>commons.wikimedia.org/wiki/File:Men%27s_black_PVC_pants_01.jpg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Obr.20 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r>
              <a:rPr lang="cs-CZ" sz="1200" dirty="0" smtClean="0"/>
              <a:t>MOISEY</a:t>
            </a:r>
            <a:r>
              <a:rPr lang="cs-CZ" sz="1200" dirty="0"/>
              <a:t>. </a:t>
            </a:r>
            <a:r>
              <a:rPr lang="cs-CZ" sz="1200" i="1" dirty="0"/>
              <a:t>Soubor:. Optický mikroskop </a:t>
            </a:r>
            <a:r>
              <a:rPr lang="cs-CZ" sz="1200" i="1" dirty="0" err="1"/>
              <a:t>Nikon</a:t>
            </a:r>
            <a:r>
              <a:rPr lang="cs-CZ" sz="1200" i="1" dirty="0"/>
              <a:t> </a:t>
            </a:r>
            <a:r>
              <a:rPr lang="cs-CZ" sz="1200" i="1" dirty="0" err="1"/>
              <a:t>alphaphot</a:t>
            </a:r>
            <a:r>
              <a:rPr lang="cs-CZ" sz="1200" i="1" dirty="0"/>
              <a:t> +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http://commons.wikimedia.org/wiki/File:Optical_microscope_nikon_alphaphot_%2B.jpg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Soubor: NGC 2074.jpg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28.3.2013].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commons.wikimedia.org/wiki/File:NGC_2074.jpg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FLCELLOGUY</a:t>
            </a:r>
            <a:r>
              <a:rPr lang="cs-CZ" sz="1200" dirty="0"/>
              <a:t>. </a:t>
            </a:r>
            <a:r>
              <a:rPr lang="cs-CZ" sz="1200" i="1" dirty="0"/>
              <a:t>Soubor: Olej well.jpg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http://commons.wikimedia.org/wiki/File:Oil_well.jpg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LPG cylinders.JPG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http://commons.wikimedia.org/wiki/File:LPG_cylinders.JPG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KRIPLOZOIK</a:t>
            </a:r>
            <a:r>
              <a:rPr lang="cs-CZ" sz="1200" dirty="0"/>
              <a:t>. </a:t>
            </a:r>
            <a:r>
              <a:rPr lang="cs-CZ" sz="1200" i="1" dirty="0"/>
              <a:t>Soubor: LPG connector.jpg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http://commons.wikimedia.org/wiki/File:Lpg-connector.jpg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7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218710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nl-NL" sz="1200" dirty="0" smtClean="0"/>
              <a:t>MICHIEL1972</a:t>
            </a:r>
            <a:r>
              <a:rPr lang="nl-NL" sz="1200" dirty="0"/>
              <a:t>. </a:t>
            </a:r>
            <a:r>
              <a:rPr lang="nl-NL" sz="1200" i="1" dirty="0"/>
              <a:t>Soubor: Spuitbus.jpg - Wikipedie</a:t>
            </a:r>
            <a:r>
              <a:rPr lang="nl-NL" sz="1200" dirty="0"/>
              <a:t> [online]. [cit. </a:t>
            </a:r>
            <a:r>
              <a:rPr lang="nl-NL" sz="1200" dirty="0" smtClean="0"/>
              <a:t>15.3.2013]. </a:t>
            </a:r>
            <a:r>
              <a:rPr lang="nl-NL" sz="1200" dirty="0"/>
              <a:t>Dostupný na WWW: http://it.wikipedia.org/wiki/File:Spuitbus.jpg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264721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PICCOLONAMEK</a:t>
            </a:r>
            <a:r>
              <a:rPr lang="cs-CZ" sz="1200" dirty="0"/>
              <a:t>. </a:t>
            </a:r>
            <a:r>
              <a:rPr lang="cs-CZ" sz="1200" i="1" dirty="0"/>
              <a:t>Soubor: Aerosol.png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http://commons.wikimedia.org/wiki/File:Aerosol.png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10887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GENGHISKHANVIET</a:t>
            </a:r>
            <a:r>
              <a:rPr lang="cs-CZ" sz="1200" dirty="0"/>
              <a:t>. </a:t>
            </a:r>
            <a:r>
              <a:rPr lang="cs-CZ" sz="1200" i="1" dirty="0"/>
              <a:t>Soubor: ropná plošina na moři Vungtau.jpg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http://commons.wikimedia.org/wiki/File:An_oil_rig_offshore_Vungtau.jpg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106474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HARAGAYATO</a:t>
            </a:r>
            <a:r>
              <a:rPr lang="cs-CZ" sz="1200" dirty="0"/>
              <a:t>. </a:t>
            </a:r>
            <a:r>
              <a:rPr lang="cs-CZ" sz="1200" i="1" dirty="0"/>
              <a:t>Soubor: 100 </a:t>
            </a:r>
            <a:r>
              <a:rPr lang="cs-CZ" sz="1200" i="1" dirty="0" err="1"/>
              <a:t>Yen</a:t>
            </a:r>
            <a:r>
              <a:rPr lang="cs-CZ" sz="1200" i="1" dirty="0"/>
              <a:t> lighter.JPG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http://commons.wikimedia.org/wiki/File:100_Yen_lighter.JPG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152640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  </a:t>
            </a:r>
            <a:r>
              <a:rPr lang="cs-CZ" sz="1200" dirty="0" smtClean="0"/>
              <a:t>PŘESTAVBY </a:t>
            </a:r>
            <a:r>
              <a:rPr lang="cs-CZ" sz="1200" dirty="0"/>
              <a:t>LPG. </a:t>
            </a:r>
            <a:r>
              <a:rPr lang="cs-CZ" sz="1200" i="1" dirty="0"/>
              <a:t>Soubor: LPG válcová nádrž Objem 240 litrů.jpg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http://commons.wikimedia.org/wiki/File:LPG_v%C3%A1lcov%C3%A1_n%C3%A1dr%C5%BE_objem_240_litr%C5%AF.jpg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-36512" y="3570543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cs.wikipedia.org/wiki/Soubor:GHS-pictogram-silhouete.svg</a:t>
            </a:r>
            <a:endParaRPr lang="cs-CZ" sz="12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-36512" y="401346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-36512" y="447358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-36512" y="493524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 smtClean="0"/>
              <a:t>HAMBURGER</a:t>
            </a:r>
            <a:r>
              <a:rPr lang="cs-CZ" sz="1200" dirty="0"/>
              <a:t>. </a:t>
            </a:r>
            <a:r>
              <a:rPr lang="cs-CZ" sz="1200" i="1" dirty="0"/>
              <a:t>Soubor: Benzín ve městě </a:t>
            </a:r>
            <a:r>
              <a:rPr lang="cs-CZ" sz="1200" i="1" dirty="0" err="1"/>
              <a:t>Mason</a:t>
            </a:r>
            <a:r>
              <a:rPr lang="cs-CZ" sz="1200" i="1" dirty="0"/>
              <a:t> jar.jpg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http://commons.wikimedia.org/wiki/File:Gasoline_in_mason_jar.jpg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-36512" y="539857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Obr.34  </a:t>
            </a:r>
            <a:r>
              <a:rPr lang="en-US" sz="1200" dirty="0" smtClean="0"/>
              <a:t>JOHO345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Total.JPG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15.3.2013].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http://commons.wikimedia.org/wiki/File:Total.JPG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-36512" y="585868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Obr.35  </a:t>
            </a:r>
            <a:r>
              <a:rPr lang="cs-CZ" sz="1200" dirty="0" smtClean="0"/>
              <a:t>PA3WIDZI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Odmierzacz</a:t>
            </a:r>
            <a:r>
              <a:rPr lang="cs-CZ" sz="1200" i="1" dirty="0"/>
              <a:t> </a:t>
            </a:r>
            <a:r>
              <a:rPr lang="cs-CZ" sz="1200" i="1" dirty="0" err="1"/>
              <a:t>paliw</a:t>
            </a:r>
            <a:r>
              <a:rPr lang="cs-CZ" sz="1200" i="1" dirty="0"/>
              <a:t> ciekłych.jpg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15.3.2013]. </a:t>
            </a:r>
            <a:r>
              <a:rPr lang="cs-CZ" sz="1200" dirty="0"/>
              <a:t>Dostupný na WWW: http://commons.wikimedia.org/wiki/File:Odmierzacz_paliw_ciek%C5%82ych.jpg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632035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Obr.36  </a:t>
            </a:r>
            <a:r>
              <a:rPr lang="cs-CZ" sz="1200" dirty="0" smtClean="0"/>
              <a:t>ARMSTRONG</a:t>
            </a:r>
            <a:r>
              <a:rPr lang="cs-CZ" sz="1200" dirty="0"/>
              <a:t>, Ian. </a:t>
            </a:r>
            <a:r>
              <a:rPr lang="cs-CZ" sz="1200" i="1" dirty="0"/>
              <a:t>Soubor: Termite </a:t>
            </a:r>
            <a:r>
              <a:rPr lang="cs-CZ" sz="1200" i="1" dirty="0" err="1"/>
              <a:t>mound</a:t>
            </a:r>
            <a:r>
              <a:rPr lang="cs-CZ" sz="1200" i="1" dirty="0"/>
              <a:t> NT.jpg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10.3.2013]. </a:t>
            </a:r>
            <a:r>
              <a:rPr lang="cs-CZ" sz="1200" dirty="0"/>
              <a:t>Dostupný na WWW: http://commons.wikimedia.org/wiki/File:Termite_mound_NT.jpg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8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634126" y="1988840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24" name="TextovéPole 2"/>
          <p:cNvSpPr txBox="1"/>
          <p:nvPr/>
        </p:nvSpPr>
        <p:spPr>
          <a:xfrm>
            <a:off x="1677733" y="1484784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34126" y="2300972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634126" y="2635611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611904" y="295034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0266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031751"/>
            <a:ext cx="8064896" cy="479449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1874440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387202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2" y="2920875"/>
            <a:ext cx="374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METHAN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454547"/>
            <a:ext cx="165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ETHAN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988221"/>
            <a:ext cx="187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PROPAN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521894"/>
            <a:ext cx="165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BUTAN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5055567"/>
            <a:ext cx="230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ISOOKTAN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2" action="ppaction://hlinksldjump"/>
          </p:cNvPr>
          <p:cNvSpPr txBox="1"/>
          <p:nvPr/>
        </p:nvSpPr>
        <p:spPr>
          <a:xfrm>
            <a:off x="826655" y="1370384"/>
            <a:ext cx="396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ALKANY, NÁZVOSLOVÍ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645" y="1700808"/>
            <a:ext cx="85689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Alkany jsou nasycené uhlovodíky s molekulou bez násobných vazeb </a:t>
            </a:r>
            <a:r>
              <a:rPr lang="cs-CZ" sz="2400" b="1" dirty="0" smtClean="0"/>
              <a:t>(</a:t>
            </a:r>
            <a:r>
              <a:rPr lang="cs-CZ" sz="2400" b="1" dirty="0" smtClean="0">
                <a:solidFill>
                  <a:srgbClr val="FF0000"/>
                </a:solidFill>
              </a:rPr>
              <a:t>pouze vazby </a:t>
            </a:r>
            <a:r>
              <a:rPr lang="el-GR" sz="2400" b="1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cs-CZ" sz="2400" b="1" dirty="0" smtClean="0"/>
              <a:t>) </a:t>
            </a:r>
            <a:r>
              <a:rPr lang="cs-CZ" sz="2400" b="1" dirty="0"/>
              <a:t>mezi atomy uhlíku </a:t>
            </a:r>
            <a:r>
              <a:rPr lang="cs-CZ" sz="2400" b="1" dirty="0" smtClean="0"/>
              <a:t>v </a:t>
            </a:r>
            <a:r>
              <a:rPr lang="cs-CZ" sz="2400" b="1" dirty="0"/>
              <a:t>uhlíkovém </a:t>
            </a:r>
            <a:r>
              <a:rPr lang="cs-CZ" sz="2400" b="1" dirty="0" smtClean="0"/>
              <a:t>řetězci.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052736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Alkany - </a:t>
            </a:r>
            <a:r>
              <a:rPr lang="cs-CZ" sz="2400" b="1" dirty="0"/>
              <a:t>parafiny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2645" y="3068959"/>
            <a:ext cx="856895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Uhlíkový řetězec alkanů může být lineární, nebo se může libovolně větvit a vytvářet tak velké množství různých izomerů.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3568" y="4839543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Názvosloví alkanů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02646" y="5478323"/>
            <a:ext cx="887311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Názvosloví alkanů je základem systematického názvosloví </a:t>
            </a:r>
          </a:p>
          <a:p>
            <a:pPr marL="0" indent="0">
              <a:buNone/>
            </a:pPr>
            <a:r>
              <a:rPr lang="cs-CZ" dirty="0"/>
              <a:t>     všech organických sloučenin</a:t>
            </a: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88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24744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Názvosloví alkanů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852935"/>
            <a:ext cx="79928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Vyjadřují </a:t>
            </a:r>
            <a:r>
              <a:rPr lang="cs-CZ" dirty="0"/>
              <a:t>počet uhlíkových atomů v molekule, nebo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její základní části.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844824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Kořen názvu je tvořen kombinací z řeckých a latinských </a:t>
            </a:r>
          </a:p>
          <a:p>
            <a:pPr marL="0" indent="0">
              <a:buNone/>
            </a:pPr>
            <a:r>
              <a:rPr lang="cs-CZ" dirty="0" smtClean="0"/>
              <a:t>     číslovek</a:t>
            </a:r>
            <a:r>
              <a:rPr lang="cs-CZ" dirty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933056"/>
            <a:ext cx="835292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Výjimku </a:t>
            </a:r>
            <a:r>
              <a:rPr lang="cs-CZ" dirty="0"/>
              <a:t>představují pouze jména čtyř prvních alkanů, která jsou převzata z historických důvodů z jejich triviálních  názvů.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59632" y="5557492"/>
            <a:ext cx="2638554" cy="107721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obecný vzorec  </a:t>
            </a:r>
            <a:r>
              <a:rPr lang="cs-CZ" sz="4000" dirty="0" smtClean="0">
                <a:solidFill>
                  <a:srgbClr val="FF0000"/>
                </a:solidFill>
              </a:rPr>
              <a:t>C</a:t>
            </a:r>
            <a:r>
              <a:rPr lang="cs-CZ" sz="4000" baseline="-25000" dirty="0" smtClean="0">
                <a:solidFill>
                  <a:srgbClr val="FF0000"/>
                </a:solidFill>
              </a:rPr>
              <a:t>n</a:t>
            </a:r>
            <a:r>
              <a:rPr lang="cs-CZ" sz="4000" dirty="0" smtClean="0">
                <a:solidFill>
                  <a:srgbClr val="FF0000"/>
                </a:solidFill>
              </a:rPr>
              <a:t>H</a:t>
            </a:r>
            <a:r>
              <a:rPr lang="cs-CZ" sz="4000" baseline="-25000" dirty="0" smtClean="0">
                <a:solidFill>
                  <a:srgbClr val="FF0000"/>
                </a:solidFill>
              </a:rPr>
              <a:t>2n + 2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63988" y="5536974"/>
            <a:ext cx="2638554" cy="111825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koncovka</a:t>
            </a: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- </a:t>
            </a:r>
            <a:r>
              <a:rPr lang="cs-CZ" sz="4000" dirty="0" err="1" smtClean="0">
                <a:solidFill>
                  <a:srgbClr val="FF0000"/>
                </a:solidFill>
              </a:rPr>
              <a:t>an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9" name="Šipka doprava se zářezem 8">
            <a:hlinkClick r:id="rId2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0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03648" y="548680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Názvosloví alkanů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17053"/>
              </p:ext>
            </p:extLst>
          </p:nvPr>
        </p:nvGraphicFramePr>
        <p:xfrm>
          <a:off x="2483768" y="1137400"/>
          <a:ext cx="2664296" cy="564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411"/>
                <a:gridCol w="1465789"/>
                <a:gridCol w="864096"/>
              </a:tblGrid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methan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CH</a:t>
                      </a:r>
                      <a:r>
                        <a:rPr lang="cs-CZ" sz="1800" b="1" u="none" strike="noStrike" baseline="-25000">
                          <a:effectLst/>
                        </a:rPr>
                        <a:t>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ethan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2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propan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3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butan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4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10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pentan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5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12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hexan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6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14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7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heptan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7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oktan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8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18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nonan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9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20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22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>
                          <a:effectLst/>
                        </a:rPr>
                        <a:t>undekan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11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24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>
                          <a:effectLst/>
                        </a:rPr>
                        <a:t>dodekan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12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26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tridekan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13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28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tetradekan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14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30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pentadekan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15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32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hexadekan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16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34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17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heptadekan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17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36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oktadekan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18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38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nonadekan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19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40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271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ikosan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20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42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2752"/>
              </p:ext>
            </p:extLst>
          </p:nvPr>
        </p:nvGraphicFramePr>
        <p:xfrm>
          <a:off x="5477991" y="1138392"/>
          <a:ext cx="3414489" cy="564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169"/>
                <a:gridCol w="1656184"/>
                <a:gridCol w="1224136"/>
              </a:tblGrid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21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>
                          <a:effectLst/>
                        </a:rPr>
                        <a:t>hemikosan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21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44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>
                          <a:effectLst/>
                        </a:rPr>
                        <a:t>dokosan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C</a:t>
                      </a:r>
                      <a:r>
                        <a:rPr lang="cs-CZ" sz="1800" b="1" u="none" strike="noStrike" baseline="-25000">
                          <a:effectLst/>
                        </a:rPr>
                        <a:t>22</a:t>
                      </a:r>
                      <a:r>
                        <a:rPr lang="cs-CZ" sz="1800" b="1" u="none" strike="noStrike">
                          <a:effectLst/>
                        </a:rPr>
                        <a:t>H</a:t>
                      </a:r>
                      <a:r>
                        <a:rPr lang="cs-CZ" sz="1800" b="1" u="none" strike="noStrike" baseline="-25000">
                          <a:effectLst/>
                        </a:rPr>
                        <a:t>46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30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triakosan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30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62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31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hentriakontan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31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64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32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dotriakontan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32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66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40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tetrakontan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40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82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50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 pentakontan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50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60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hexakontan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60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122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70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heptakontan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70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142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80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oktakontan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80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162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90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nonakontan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90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182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100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hektan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100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202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200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diktan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200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402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300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triktan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300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602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400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tetraktan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400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802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190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1000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kilian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1000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2002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  <a:tr h="2271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2000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dikilian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2000</a:t>
                      </a:r>
                      <a:r>
                        <a:rPr lang="cs-CZ" sz="1800" b="1" u="none" strike="noStrike" dirty="0">
                          <a:effectLst/>
                        </a:rPr>
                        <a:t>H</a:t>
                      </a:r>
                      <a:r>
                        <a:rPr lang="cs-CZ" sz="1800" b="1" u="none" strike="noStrike" baseline="-25000" dirty="0">
                          <a:effectLst/>
                        </a:rPr>
                        <a:t>4002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81116"/>
              </p:ext>
            </p:extLst>
          </p:nvPr>
        </p:nvGraphicFramePr>
        <p:xfrm>
          <a:off x="251520" y="1124744"/>
          <a:ext cx="1872208" cy="564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268"/>
                <a:gridCol w="1352940"/>
              </a:tblGrid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</a:rPr>
                        <a:t>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 (</a:t>
                      </a:r>
                      <a:r>
                        <a:rPr lang="cs-CZ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uno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tri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tetra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penta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>
                          <a:effectLst/>
                        </a:rPr>
                        <a:t>hexa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7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hepta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okta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nona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11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undeka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dodeka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trideka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tetradeka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pentadeka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hexadeka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17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heptadeka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oktadeka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19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19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nonadeka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  <a:tr h="2271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</a:rPr>
                        <a:t>20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 err="1" smtClean="0">
                          <a:effectLst/>
                        </a:rPr>
                        <a:t>ikosa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14" marR="8114" marT="8114" marB="0" anchor="ctr"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32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162473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počtem uhlíků v molekule </a:t>
            </a:r>
            <a:r>
              <a:rPr lang="cs-CZ" dirty="0" smtClean="0"/>
              <a:t>roste </a:t>
            </a:r>
            <a:r>
              <a:rPr lang="cs-CZ" dirty="0"/>
              <a:t>také jejich hustota.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628800"/>
            <a:ext cx="88569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rostoucím počtem uhlíkových atomů </a:t>
            </a:r>
            <a:r>
              <a:rPr lang="cs-CZ" dirty="0" smtClean="0"/>
              <a:t>roste </a:t>
            </a:r>
            <a:r>
              <a:rPr lang="cs-CZ" dirty="0"/>
              <a:t>teplota varu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696146"/>
            <a:ext cx="34563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Elektricky nevodivé.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3763492"/>
            <a:ext cx="54726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Nemohou </a:t>
            </a:r>
            <a:r>
              <a:rPr lang="cs-CZ" dirty="0"/>
              <a:t>tvořit vodíkové </a:t>
            </a:r>
            <a:r>
              <a:rPr lang="cs-CZ" dirty="0" smtClean="0"/>
              <a:t>můstky.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3229819"/>
            <a:ext cx="84249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Nepolární </a:t>
            </a:r>
            <a:r>
              <a:rPr lang="cs-CZ" dirty="0"/>
              <a:t>látky, s málo polarizovanými vazbami </a:t>
            </a:r>
            <a:r>
              <a:rPr lang="cs-CZ" dirty="0" smtClean="0"/>
              <a:t>C </a:t>
            </a:r>
            <a:r>
              <a:rPr lang="cs-CZ" b="0" dirty="0" smtClean="0"/>
              <a:t>–</a:t>
            </a:r>
            <a:r>
              <a:rPr lang="cs-CZ" dirty="0" smtClean="0"/>
              <a:t> H.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4830838"/>
            <a:ext cx="84249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Velmi </a:t>
            </a:r>
            <a:r>
              <a:rPr lang="cs-CZ" dirty="0"/>
              <a:t>špatně v polárních rozpouštědlech </a:t>
            </a:r>
            <a:r>
              <a:rPr lang="cs-CZ" dirty="0" smtClean="0"/>
              <a:t>(</a:t>
            </a:r>
            <a:r>
              <a:rPr lang="cs-CZ" dirty="0" err="1" smtClean="0"/>
              <a:t>ethanolu</a:t>
            </a:r>
            <a:r>
              <a:rPr lang="cs-CZ" dirty="0" smtClean="0"/>
              <a:t> …).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4297165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 vodě se prakticky nerozpouštějí.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3" y="5910371"/>
            <a:ext cx="82089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Velmi </a:t>
            </a:r>
            <a:r>
              <a:rPr lang="cs-CZ" dirty="0"/>
              <a:t>dobrými rozpouštědly nepolárních nebo málo polárních </a:t>
            </a:r>
            <a:r>
              <a:rPr lang="cs-CZ" dirty="0" smtClean="0"/>
              <a:t>látek (dobře </a:t>
            </a:r>
            <a:r>
              <a:rPr lang="cs-CZ" dirty="0"/>
              <a:t>se v nich rozpouštějí </a:t>
            </a:r>
            <a:r>
              <a:rPr lang="cs-CZ" dirty="0" smtClean="0"/>
              <a:t>tuky).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5364511"/>
            <a:ext cx="7776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Dobře </a:t>
            </a:r>
            <a:r>
              <a:rPr lang="cs-CZ" dirty="0"/>
              <a:t>se rozpouštějí v jiných nepolárních </a:t>
            </a:r>
            <a:r>
              <a:rPr lang="cs-CZ" dirty="0" smtClean="0"/>
              <a:t>látkách.</a:t>
            </a:r>
            <a:endParaRPr lang="cs-CZ" dirty="0"/>
          </a:p>
        </p:txBody>
      </p:sp>
      <p:sp>
        <p:nvSpPr>
          <p:cNvPr id="15" name="Šipka doprava se zářezem 14">
            <a:hlinkClick r:id="rId2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94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620688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Chemické </a:t>
            </a:r>
            <a:r>
              <a:rPr lang="cs-CZ" dirty="0"/>
              <a:t>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1730425"/>
            <a:ext cx="86409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Směs </a:t>
            </a:r>
            <a:r>
              <a:rPr lang="cs-CZ" dirty="0"/>
              <a:t>jejich par (plynů) se vzduchem reaguje explozivně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196752"/>
            <a:ext cx="66967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Všechny </a:t>
            </a:r>
            <a:r>
              <a:rPr lang="cs-CZ" dirty="0"/>
              <a:t>alkany snadno reagují s kyslíkem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264098"/>
            <a:ext cx="770485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Při </a:t>
            </a:r>
            <a:r>
              <a:rPr lang="cs-CZ" dirty="0"/>
              <a:t>přebytku kyslíku se spalují na směs 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 smtClean="0"/>
              <a:t> a H</a:t>
            </a:r>
            <a:r>
              <a:rPr lang="cs-CZ" baseline="-25000" dirty="0"/>
              <a:t>2</a:t>
            </a:r>
            <a:r>
              <a:rPr lang="cs-CZ" dirty="0" smtClean="0"/>
              <a:t>O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 </a:t>
            </a:r>
            <a:r>
              <a:rPr lang="cs-CZ" dirty="0"/>
              <a:t>současného vývinu značného množství </a:t>
            </a:r>
            <a:r>
              <a:rPr lang="cs-CZ" dirty="0" smtClean="0"/>
              <a:t>tepla.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3174067"/>
            <a:ext cx="770485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Spalují-li </a:t>
            </a:r>
            <a:r>
              <a:rPr lang="cs-CZ" dirty="0"/>
              <a:t>se alkany s menším množstvím kyslíku, </a:t>
            </a:r>
            <a:br>
              <a:rPr lang="cs-CZ" dirty="0"/>
            </a:br>
            <a:r>
              <a:rPr lang="cs-CZ" dirty="0" smtClean="0"/>
              <a:t>místo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 smtClean="0"/>
              <a:t> vzniká</a:t>
            </a:r>
            <a:r>
              <a:rPr lang="cs-CZ" dirty="0"/>
              <a:t> </a:t>
            </a:r>
            <a:r>
              <a:rPr lang="cs-CZ" dirty="0" smtClean="0"/>
              <a:t>CO</a:t>
            </a:r>
            <a:r>
              <a:rPr lang="cs-CZ" dirty="0"/>
              <a:t> a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9512" y="4082875"/>
            <a:ext cx="820891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ještě menším množstvím kyslíku se uhlík nespaluje a mění se v elementární uhlík (saze</a:t>
            </a:r>
            <a:r>
              <a:rPr lang="cs-CZ" dirty="0" smtClean="0"/>
              <a:t>)</a:t>
            </a:r>
            <a:r>
              <a:rPr lang="cs-CZ" dirty="0"/>
              <a:t> a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3" y="5005331"/>
            <a:ext cx="784887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Působením </a:t>
            </a:r>
            <a:r>
              <a:rPr lang="cs-CZ" dirty="0"/>
              <a:t>vysokých teplot a </a:t>
            </a:r>
            <a:r>
              <a:rPr lang="cs-CZ" dirty="0" smtClean="0"/>
              <a:t>katalyzátorů </a:t>
            </a:r>
            <a:r>
              <a:rPr lang="cs-CZ" dirty="0"/>
              <a:t>se vyšší alkany štěpí na kratší řetězce 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(zpracování </a:t>
            </a:r>
            <a:r>
              <a:rPr lang="cs-CZ" dirty="0"/>
              <a:t>ropy </a:t>
            </a:r>
            <a:r>
              <a:rPr lang="cs-CZ" dirty="0" smtClean="0"/>
              <a:t>- krakování)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9512" y="6297119"/>
            <a:ext cx="8352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Pomocí katalyzátorů </a:t>
            </a:r>
            <a:r>
              <a:rPr lang="cs-CZ" dirty="0"/>
              <a:t>může </a:t>
            </a:r>
            <a:r>
              <a:rPr lang="cs-CZ" dirty="0" smtClean="0"/>
              <a:t>také probíhat</a:t>
            </a:r>
            <a:r>
              <a:rPr lang="cs-CZ" dirty="0"/>
              <a:t> </a:t>
            </a:r>
            <a:r>
              <a:rPr lang="cs-CZ" dirty="0" smtClean="0"/>
              <a:t>izomerizace.</a:t>
            </a:r>
            <a:endParaRPr lang="cs-CZ" dirty="0"/>
          </a:p>
        </p:txBody>
      </p:sp>
      <p:sp>
        <p:nvSpPr>
          <p:cNvPr id="12" name="Šipka doprava se zářezem 11">
            <a:hlinkClick r:id="rId2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52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1167135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Methan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060848"/>
            <a:ext cx="66967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plyn</a:t>
            </a:r>
            <a:r>
              <a:rPr lang="cs-CZ" dirty="0"/>
              <a:t> bez barvy a zápachu, lehčí než vzduch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2675955"/>
            <a:ext cx="48245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en-US" dirty="0" smtClean="0"/>
              <a:t>reag</a:t>
            </a:r>
            <a:r>
              <a:rPr lang="cs-CZ" dirty="0" smtClean="0"/>
              <a:t>uje</a:t>
            </a:r>
            <a:r>
              <a:rPr lang="en-US" dirty="0"/>
              <a:t> explozivně s kyslíkem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3252019"/>
            <a:ext cx="44284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dokonalé </a:t>
            </a:r>
            <a:r>
              <a:rPr lang="cs-CZ" dirty="0"/>
              <a:t>hoření </a:t>
            </a:r>
            <a:r>
              <a:rPr lang="cs-CZ" dirty="0" smtClean="0"/>
              <a:t>methanu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9512" y="4437112"/>
            <a:ext cx="47525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</a:t>
            </a:r>
            <a:r>
              <a:rPr lang="cs-CZ" dirty="0" smtClean="0"/>
              <a:t>edokonalé </a:t>
            </a:r>
            <a:r>
              <a:rPr lang="cs-CZ" dirty="0"/>
              <a:t>hoření methanu</a:t>
            </a:r>
          </a:p>
        </p:txBody>
      </p:sp>
      <p:pic>
        <p:nvPicPr>
          <p:cNvPr id="4098" name="Picture 2" descr="Soubor:Methane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742"/>
            <a:ext cx="1944216" cy="19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5644948" y="2636912"/>
            <a:ext cx="879986" cy="615107"/>
            <a:chOff x="5644948" y="2525861"/>
            <a:chExt cx="879986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948" y="252586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5948870" y="2863969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                             </a:t>
              </a:r>
              <a:endParaRPr lang="cs-CZ" sz="1200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1007604" y="3861048"/>
            <a:ext cx="3744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CH</a:t>
            </a:r>
            <a:r>
              <a:rPr lang="cs-CZ" baseline="-25000" dirty="0"/>
              <a:t>4</a:t>
            </a:r>
            <a:r>
              <a:rPr lang="cs-CZ" dirty="0"/>
              <a:t> + 2O</a:t>
            </a:r>
            <a:r>
              <a:rPr lang="cs-CZ" baseline="-25000" dirty="0"/>
              <a:t>2</a:t>
            </a:r>
            <a:r>
              <a:rPr lang="cs-CZ" dirty="0"/>
              <a:t> → CO</a:t>
            </a:r>
            <a:r>
              <a:rPr lang="cs-CZ" baseline="-25000" dirty="0"/>
              <a:t>2</a:t>
            </a:r>
            <a:r>
              <a:rPr lang="cs-CZ" dirty="0"/>
              <a:t> + 2H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4932040" y="3212976"/>
            <a:ext cx="875302" cy="617428"/>
            <a:chOff x="4932040" y="3072308"/>
            <a:chExt cx="875302" cy="617428"/>
          </a:xfrm>
        </p:grpSpPr>
        <p:pic>
          <p:nvPicPr>
            <p:cNvPr id="19" name="Obrázek 18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                             </a:t>
              </a:r>
              <a:endParaRPr lang="cs-CZ" sz="1200" b="1" dirty="0"/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1043608" y="5013176"/>
            <a:ext cx="39604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2CH</a:t>
            </a:r>
            <a:r>
              <a:rPr lang="cs-CZ" baseline="-25000" dirty="0"/>
              <a:t>4</a:t>
            </a:r>
            <a:r>
              <a:rPr lang="cs-CZ" dirty="0"/>
              <a:t> + 3O</a:t>
            </a:r>
            <a:r>
              <a:rPr lang="cs-CZ" baseline="-25000" dirty="0"/>
              <a:t>2</a:t>
            </a:r>
            <a:r>
              <a:rPr lang="cs-CZ" dirty="0"/>
              <a:t> → 4H</a:t>
            </a:r>
            <a:r>
              <a:rPr lang="cs-CZ" baseline="-25000" dirty="0"/>
              <a:t>2</a:t>
            </a:r>
            <a:r>
              <a:rPr lang="cs-CZ" dirty="0"/>
              <a:t>O + 2CO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148064" y="5013176"/>
            <a:ext cx="33123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 CH</a:t>
            </a:r>
            <a:r>
              <a:rPr lang="cs-CZ" baseline="-25000" dirty="0"/>
              <a:t>4</a:t>
            </a:r>
            <a:r>
              <a:rPr lang="cs-CZ" dirty="0"/>
              <a:t> + O</a:t>
            </a:r>
            <a:r>
              <a:rPr lang="cs-CZ" baseline="-25000" dirty="0"/>
              <a:t>2</a:t>
            </a:r>
            <a:r>
              <a:rPr lang="cs-CZ" dirty="0"/>
              <a:t> → 2H</a:t>
            </a:r>
            <a:r>
              <a:rPr lang="cs-CZ" baseline="-25000" dirty="0"/>
              <a:t>2</a:t>
            </a:r>
            <a:r>
              <a:rPr lang="cs-CZ" dirty="0"/>
              <a:t>O + C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79512" y="5589240"/>
            <a:ext cx="885698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silně absorbuje infračervené záření, patří mezi významné skleníkové plyny zvyšující teplotu zemské atmosféry (je přibližně 20× účinnější než oxid uhličitý)</a:t>
            </a:r>
          </a:p>
        </p:txBody>
      </p:sp>
      <p:sp>
        <p:nvSpPr>
          <p:cNvPr id="24" name="Šipka doprava se zářezem 23">
            <a:hlinkClick r:id="rId6" action="ppaction://hlinksldjump"/>
          </p:cNvPr>
          <p:cNvSpPr/>
          <p:nvPr/>
        </p:nvSpPr>
        <p:spPr>
          <a:xfrm rot="16200000">
            <a:off x="8676456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3491960" y="1167135"/>
            <a:ext cx="720000" cy="430887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CH</a:t>
            </a:r>
            <a:r>
              <a:rPr lang="cs-CZ" sz="2200" baseline="-25000" dirty="0" smtClean="0">
                <a:solidFill>
                  <a:prstClr val="black"/>
                </a:solidFill>
              </a:rPr>
              <a:t>4 </a:t>
            </a:r>
            <a:r>
              <a:rPr lang="cs-CZ" sz="2200" dirty="0" smtClean="0">
                <a:solidFill>
                  <a:prstClr val="black"/>
                </a:solidFill>
              </a:rPr>
              <a:t>  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5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2534</TotalTime>
  <Words>1099</Words>
  <Application>Microsoft Office PowerPoint</Application>
  <PresentationFormat>Předvádění na obrazovce (4:3)</PresentationFormat>
  <Paragraphs>470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Tok</vt:lpstr>
      <vt:lpstr>1_Tok</vt:lpstr>
      <vt:lpstr>2_Tok</vt:lpstr>
      <vt:lpstr>3_Tok</vt:lpstr>
      <vt:lpstr>4_Tok</vt:lpstr>
      <vt:lpstr>5_Tok</vt:lpstr>
      <vt:lpstr>6_Tok</vt:lpstr>
      <vt:lpstr>Prezentace aplikace PowerPoint</vt:lpstr>
      <vt:lpstr>ALKANY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165</cp:revision>
  <dcterms:created xsi:type="dcterms:W3CDTF">2013-01-14T11:05:52Z</dcterms:created>
  <dcterms:modified xsi:type="dcterms:W3CDTF">2013-10-24T10:29:27Z</dcterms:modified>
</cp:coreProperties>
</file>