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5"/>
  </p:notesMasterIdLst>
  <p:sldIdLst>
    <p:sldId id="281" r:id="rId4"/>
    <p:sldId id="258" r:id="rId5"/>
    <p:sldId id="259" r:id="rId6"/>
    <p:sldId id="261" r:id="rId7"/>
    <p:sldId id="260" r:id="rId8"/>
    <p:sldId id="262" r:id="rId9"/>
    <p:sldId id="263" r:id="rId10"/>
    <p:sldId id="266" r:id="rId11"/>
    <p:sldId id="268" r:id="rId12"/>
    <p:sldId id="270" r:id="rId13"/>
    <p:sldId id="271" r:id="rId14"/>
    <p:sldId id="273" r:id="rId15"/>
    <p:sldId id="264" r:id="rId16"/>
    <p:sldId id="274" r:id="rId17"/>
    <p:sldId id="272" r:id="rId18"/>
    <p:sldId id="277" r:id="rId19"/>
    <p:sldId id="278" r:id="rId20"/>
    <p:sldId id="279" r:id="rId21"/>
    <p:sldId id="280" r:id="rId22"/>
    <p:sldId id="269" r:id="rId23"/>
    <p:sldId id="265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02AA"/>
    <a:srgbClr val="FF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4CB82-2EC2-4F9E-83CA-19691AE95F0A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01B81-80F1-4E3A-9C21-C69D88B4E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87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Poklepem na příslušnou metodu přejde prezentace na příslušnou stránku.</a:t>
            </a:r>
            <a:r>
              <a:rPr lang="cs-CZ" baseline="0" dirty="0" smtClean="0"/>
              <a:t> Poklepem na šipku, vpravo nahoře, se vrací na str. – </a:t>
            </a:r>
            <a:r>
              <a:rPr lang="cs-CZ" baseline="0" smtClean="0"/>
              <a:t>přehled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01B81-80F1-4E3A-9C21-C69D88B4E6E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817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01B81-80F1-4E3A-9C21-C69D88B4E6E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722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01B81-80F1-4E3A-9C21-C69D88B4E6E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912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0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2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050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996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832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450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340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967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63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72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60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859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83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199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999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8998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8789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903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0685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5488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9474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70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608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199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754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0492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1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55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7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63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60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9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18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044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09810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30996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3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3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3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slide" Target="slide3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6.xml"/><Relationship Id="rId3" Type="http://schemas.openxmlformats.org/officeDocument/2006/relationships/slide" Target="slide5.xml"/><Relationship Id="rId7" Type="http://schemas.openxmlformats.org/officeDocument/2006/relationships/slide" Target="slide4.xml"/><Relationship Id="rId12" Type="http://schemas.openxmlformats.org/officeDocument/2006/relationships/slide" Target="slide13.xml"/><Relationship Id="rId2" Type="http://schemas.openxmlformats.org/officeDocument/2006/relationships/notesSlide" Target="../notesSlides/notesSlide1.xml"/><Relationship Id="rId16" Type="http://schemas.openxmlformats.org/officeDocument/2006/relationships/slide" Target="slide1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11" Type="http://schemas.openxmlformats.org/officeDocument/2006/relationships/slide" Target="slide10.xml"/><Relationship Id="rId5" Type="http://schemas.microsoft.com/office/2007/relationships/hdphoto" Target="../media/hdphoto1.wdp"/><Relationship Id="rId15" Type="http://schemas.openxmlformats.org/officeDocument/2006/relationships/slide" Target="slide18.xml"/><Relationship Id="rId10" Type="http://schemas.openxmlformats.org/officeDocument/2006/relationships/slide" Target="slide8.xml"/><Relationship Id="rId4" Type="http://schemas.openxmlformats.org/officeDocument/2006/relationships/image" Target="../media/image3.png"/><Relationship Id="rId9" Type="http://schemas.openxmlformats.org/officeDocument/2006/relationships/slide" Target="slide7.xml"/><Relationship Id="rId14" Type="http://schemas.openxmlformats.org/officeDocument/2006/relationships/slide" Target="slide1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Zaoblený obdélník 33"/>
          <p:cNvSpPr/>
          <p:nvPr/>
        </p:nvSpPr>
        <p:spPr>
          <a:xfrm>
            <a:off x="251520" y="2398713"/>
            <a:ext cx="8640960" cy="423068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6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9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20 w 7514"/>
                <a:gd name="T1" fmla="*/ 23 h 385"/>
                <a:gd name="T2" fmla="*/ 25 w 7514"/>
                <a:gd name="T3" fmla="*/ 4 h 385"/>
                <a:gd name="T4" fmla="*/ 29 w 7514"/>
                <a:gd name="T5" fmla="*/ 20 h 385"/>
                <a:gd name="T6" fmla="*/ 52 w 7514"/>
                <a:gd name="T7" fmla="*/ 12 h 385"/>
                <a:gd name="T8" fmla="*/ 41 w 7514"/>
                <a:gd name="T9" fmla="*/ 17 h 385"/>
                <a:gd name="T10" fmla="*/ 70 w 7514"/>
                <a:gd name="T11" fmla="*/ 18 h 385"/>
                <a:gd name="T12" fmla="*/ 58 w 7514"/>
                <a:gd name="T13" fmla="*/ 5 h 385"/>
                <a:gd name="T14" fmla="*/ 68 w 7514"/>
                <a:gd name="T15" fmla="*/ 7 h 385"/>
                <a:gd name="T16" fmla="*/ 64 w 7514"/>
                <a:gd name="T17" fmla="*/ 12 h 385"/>
                <a:gd name="T18" fmla="*/ 61 w 7514"/>
                <a:gd name="T19" fmla="*/ 23 h 385"/>
                <a:gd name="T20" fmla="*/ 81 w 7514"/>
                <a:gd name="T21" fmla="*/ 11 h 385"/>
                <a:gd name="T22" fmla="*/ 107 w 7514"/>
                <a:gd name="T23" fmla="*/ 5 h 385"/>
                <a:gd name="T24" fmla="*/ 100 w 7514"/>
                <a:gd name="T25" fmla="*/ 20 h 385"/>
                <a:gd name="T26" fmla="*/ 110 w 7514"/>
                <a:gd name="T27" fmla="*/ 21 h 385"/>
                <a:gd name="T28" fmla="*/ 97 w 7514"/>
                <a:gd name="T29" fmla="*/ 6 h 385"/>
                <a:gd name="T30" fmla="*/ 125 w 7514"/>
                <a:gd name="T31" fmla="*/ 4 h 385"/>
                <a:gd name="T32" fmla="*/ 118 w 7514"/>
                <a:gd name="T33" fmla="*/ 22 h 385"/>
                <a:gd name="T34" fmla="*/ 148 w 7514"/>
                <a:gd name="T35" fmla="*/ 4 h 385"/>
                <a:gd name="T36" fmla="*/ 143 w 7514"/>
                <a:gd name="T37" fmla="*/ 23 h 385"/>
                <a:gd name="T38" fmla="*/ 153 w 7514"/>
                <a:gd name="T39" fmla="*/ 12 h 385"/>
                <a:gd name="T40" fmla="*/ 170 w 7514"/>
                <a:gd name="T41" fmla="*/ 4 h 385"/>
                <a:gd name="T42" fmla="*/ 162 w 7514"/>
                <a:gd name="T43" fmla="*/ 23 h 385"/>
                <a:gd name="T44" fmla="*/ 169 w 7514"/>
                <a:gd name="T45" fmla="*/ 22 h 385"/>
                <a:gd name="T46" fmla="*/ 164 w 7514"/>
                <a:gd name="T47" fmla="*/ 5 h 385"/>
                <a:gd name="T48" fmla="*/ 191 w 7514"/>
                <a:gd name="T49" fmla="*/ 4 h 385"/>
                <a:gd name="T50" fmla="*/ 197 w 7514"/>
                <a:gd name="T51" fmla="*/ 14 h 385"/>
                <a:gd name="T52" fmla="*/ 198 w 7514"/>
                <a:gd name="T53" fmla="*/ 15 h 385"/>
                <a:gd name="T54" fmla="*/ 197 w 7514"/>
                <a:gd name="T55" fmla="*/ 12 h 385"/>
                <a:gd name="T56" fmla="*/ 213 w 7514"/>
                <a:gd name="T57" fmla="*/ 3 h 385"/>
                <a:gd name="T58" fmla="*/ 213 w 7514"/>
                <a:gd name="T59" fmla="*/ 24 h 385"/>
                <a:gd name="T60" fmla="*/ 213 w 7514"/>
                <a:gd name="T61" fmla="*/ 3 h 385"/>
                <a:gd name="T62" fmla="*/ 214 w 7514"/>
                <a:gd name="T63" fmla="*/ 5 h 385"/>
                <a:gd name="T64" fmla="*/ 212 w 7514"/>
                <a:gd name="T65" fmla="*/ 22 h 385"/>
                <a:gd name="T66" fmla="*/ 236 w 7514"/>
                <a:gd name="T67" fmla="*/ 23 h 385"/>
                <a:gd name="T68" fmla="*/ 242 w 7514"/>
                <a:gd name="T69" fmla="*/ 9 h 385"/>
                <a:gd name="T70" fmla="*/ 241 w 7514"/>
                <a:gd name="T71" fmla="*/ 10 h 385"/>
                <a:gd name="T72" fmla="*/ 269 w 7514"/>
                <a:gd name="T73" fmla="*/ 23 h 385"/>
                <a:gd name="T74" fmla="*/ 261 w 7514"/>
                <a:gd name="T75" fmla="*/ 4 h 385"/>
                <a:gd name="T76" fmla="*/ 269 w 7514"/>
                <a:gd name="T77" fmla="*/ 6 h 385"/>
                <a:gd name="T78" fmla="*/ 261 w 7514"/>
                <a:gd name="T79" fmla="*/ 21 h 385"/>
                <a:gd name="T80" fmla="*/ 281 w 7514"/>
                <a:gd name="T81" fmla="*/ 24 h 385"/>
                <a:gd name="T82" fmla="*/ 283 w 7514"/>
                <a:gd name="T83" fmla="*/ 22 h 385"/>
                <a:gd name="T84" fmla="*/ 301 w 7514"/>
                <a:gd name="T85" fmla="*/ 5 h 385"/>
                <a:gd name="T86" fmla="*/ 305 w 7514"/>
                <a:gd name="T87" fmla="*/ 22 h 385"/>
                <a:gd name="T88" fmla="*/ 322 w 7514"/>
                <a:gd name="T89" fmla="*/ 18 h 385"/>
                <a:gd name="T90" fmla="*/ 340 w 7514"/>
                <a:gd name="T91" fmla="*/ 4 h 385"/>
                <a:gd name="T92" fmla="*/ 329 w 7514"/>
                <a:gd name="T93" fmla="*/ 22 h 385"/>
                <a:gd name="T94" fmla="*/ 360 w 7514"/>
                <a:gd name="T95" fmla="*/ 6 h 385"/>
                <a:gd name="T96" fmla="*/ 347 w 7514"/>
                <a:gd name="T97" fmla="*/ 13 h 385"/>
                <a:gd name="T98" fmla="*/ 359 w 7514"/>
                <a:gd name="T99" fmla="*/ 8 h 385"/>
                <a:gd name="T100" fmla="*/ 379 w 7514"/>
                <a:gd name="T101" fmla="*/ 5 h 385"/>
                <a:gd name="T102" fmla="*/ 378 w 7514"/>
                <a:gd name="T103" fmla="*/ 22 h 385"/>
                <a:gd name="T104" fmla="*/ 376 w 7514"/>
                <a:gd name="T105" fmla="*/ 0 h 385"/>
                <a:gd name="T106" fmla="*/ 388 w 7514"/>
                <a:gd name="T107" fmla="*/ 23 h 385"/>
                <a:gd name="T108" fmla="*/ 400 w 7514"/>
                <a:gd name="T109" fmla="*/ 17 h 385"/>
                <a:gd name="T110" fmla="*/ 402 w 7514"/>
                <a:gd name="T111" fmla="*/ 2 h 385"/>
                <a:gd name="T112" fmla="*/ 427 w 7514"/>
                <a:gd name="T113" fmla="*/ 4 h 385"/>
                <a:gd name="T114" fmla="*/ 441 w 7514"/>
                <a:gd name="T115" fmla="*/ 22 h 385"/>
                <a:gd name="T116" fmla="*/ 432 w 7514"/>
                <a:gd name="T117" fmla="*/ 10 h 385"/>
                <a:gd name="T118" fmla="*/ 458 w 7514"/>
                <a:gd name="T119" fmla="*/ 12 h 385"/>
                <a:gd name="T120" fmla="*/ 447 w 7514"/>
                <a:gd name="T121" fmla="*/ 21 h 385"/>
                <a:gd name="T122" fmla="*/ 466 w 7514"/>
                <a:gd name="T123" fmla="*/ 1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0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2 w 2517"/>
                <a:gd name="T1" fmla="*/ 105 h 1689"/>
                <a:gd name="T2" fmla="*/ 15 w 2517"/>
                <a:gd name="T3" fmla="*/ 105 h 1689"/>
                <a:gd name="T4" fmla="*/ 37 w 2517"/>
                <a:gd name="T5" fmla="*/ 105 h 1689"/>
                <a:gd name="T6" fmla="*/ 64 w 2517"/>
                <a:gd name="T7" fmla="*/ 105 h 1689"/>
                <a:gd name="T8" fmla="*/ 94 w 2517"/>
                <a:gd name="T9" fmla="*/ 105 h 1689"/>
                <a:gd name="T10" fmla="*/ 121 w 2517"/>
                <a:gd name="T11" fmla="*/ 105 h 1689"/>
                <a:gd name="T12" fmla="*/ 143 w 2517"/>
                <a:gd name="T13" fmla="*/ 105 h 1689"/>
                <a:gd name="T14" fmla="*/ 156 w 2517"/>
                <a:gd name="T15" fmla="*/ 105 h 1689"/>
                <a:gd name="T16" fmla="*/ 158 w 2517"/>
                <a:gd name="T17" fmla="*/ 104 h 1689"/>
                <a:gd name="T18" fmla="*/ 158 w 2517"/>
                <a:gd name="T19" fmla="*/ 95 h 1689"/>
                <a:gd name="T20" fmla="*/ 158 w 2517"/>
                <a:gd name="T21" fmla="*/ 81 h 1689"/>
                <a:gd name="T22" fmla="*/ 158 w 2517"/>
                <a:gd name="T23" fmla="*/ 62 h 1689"/>
                <a:gd name="T24" fmla="*/ 158 w 2517"/>
                <a:gd name="T25" fmla="*/ 42 h 1689"/>
                <a:gd name="T26" fmla="*/ 158 w 2517"/>
                <a:gd name="T27" fmla="*/ 24 h 1689"/>
                <a:gd name="T28" fmla="*/ 158 w 2517"/>
                <a:gd name="T29" fmla="*/ 9 h 1689"/>
                <a:gd name="T30" fmla="*/ 158 w 2517"/>
                <a:gd name="T31" fmla="*/ 1 h 1689"/>
                <a:gd name="T32" fmla="*/ 156 w 2517"/>
                <a:gd name="T33" fmla="*/ 0 h 1689"/>
                <a:gd name="T34" fmla="*/ 143 w 2517"/>
                <a:gd name="T35" fmla="*/ 0 h 1689"/>
                <a:gd name="T36" fmla="*/ 121 w 2517"/>
                <a:gd name="T37" fmla="*/ 0 h 1689"/>
                <a:gd name="T38" fmla="*/ 94 w 2517"/>
                <a:gd name="T39" fmla="*/ 0 h 1689"/>
                <a:gd name="T40" fmla="*/ 64 w 2517"/>
                <a:gd name="T41" fmla="*/ 0 h 1689"/>
                <a:gd name="T42" fmla="*/ 37 w 2517"/>
                <a:gd name="T43" fmla="*/ 0 h 1689"/>
                <a:gd name="T44" fmla="*/ 15 w 2517"/>
                <a:gd name="T45" fmla="*/ 0 h 1689"/>
                <a:gd name="T46" fmla="*/ 2 w 2517"/>
                <a:gd name="T47" fmla="*/ 0 h 1689"/>
                <a:gd name="T48" fmla="*/ 0 w 2517"/>
                <a:gd name="T49" fmla="*/ 1 h 1689"/>
                <a:gd name="T50" fmla="*/ 0 w 2517"/>
                <a:gd name="T51" fmla="*/ 9 h 1689"/>
                <a:gd name="T52" fmla="*/ 0 w 2517"/>
                <a:gd name="T53" fmla="*/ 24 h 1689"/>
                <a:gd name="T54" fmla="*/ 0 w 2517"/>
                <a:gd name="T55" fmla="*/ 42 h 1689"/>
                <a:gd name="T56" fmla="*/ 0 w 2517"/>
                <a:gd name="T57" fmla="*/ 62 h 1689"/>
                <a:gd name="T58" fmla="*/ 0 w 2517"/>
                <a:gd name="T59" fmla="*/ 81 h 1689"/>
                <a:gd name="T60" fmla="*/ 0 w 2517"/>
                <a:gd name="T61" fmla="*/ 95 h 1689"/>
                <a:gd name="T62" fmla="*/ 0 w 2517"/>
                <a:gd name="T63" fmla="*/ 104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1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43 w 1310"/>
                <a:gd name="T1" fmla="*/ 7 h 1309"/>
                <a:gd name="T2" fmla="*/ 41 w 1310"/>
                <a:gd name="T3" fmla="*/ 10 h 1309"/>
                <a:gd name="T4" fmla="*/ 38 w 1310"/>
                <a:gd name="T5" fmla="*/ 8 h 1309"/>
                <a:gd name="T6" fmla="*/ 39 w 1310"/>
                <a:gd name="T7" fmla="*/ 5 h 1309"/>
                <a:gd name="T8" fmla="*/ 41 w 1310"/>
                <a:gd name="T9" fmla="*/ 4 h 1309"/>
                <a:gd name="T10" fmla="*/ 27 w 1310"/>
                <a:gd name="T11" fmla="*/ 11 h 1309"/>
                <a:gd name="T12" fmla="*/ 24 w 1310"/>
                <a:gd name="T13" fmla="*/ 15 h 1309"/>
                <a:gd name="T14" fmla="*/ 20 w 1310"/>
                <a:gd name="T15" fmla="*/ 14 h 1309"/>
                <a:gd name="T16" fmla="*/ 20 w 1310"/>
                <a:gd name="T17" fmla="*/ 10 h 1309"/>
                <a:gd name="T18" fmla="*/ 23 w 1310"/>
                <a:gd name="T19" fmla="*/ 7 h 1309"/>
                <a:gd name="T20" fmla="*/ 15 w 1310"/>
                <a:gd name="T21" fmla="*/ 23 h 1309"/>
                <a:gd name="T22" fmla="*/ 13 w 1310"/>
                <a:gd name="T23" fmla="*/ 29 h 1309"/>
                <a:gd name="T24" fmla="*/ 6 w 1310"/>
                <a:gd name="T25" fmla="*/ 29 h 1309"/>
                <a:gd name="T26" fmla="*/ 5 w 1310"/>
                <a:gd name="T27" fmla="*/ 22 h 1309"/>
                <a:gd name="T28" fmla="*/ 10 w 1310"/>
                <a:gd name="T29" fmla="*/ 19 h 1309"/>
                <a:gd name="T30" fmla="*/ 11 w 1310"/>
                <a:gd name="T31" fmla="*/ 40 h 1309"/>
                <a:gd name="T32" fmla="*/ 10 w 1310"/>
                <a:gd name="T33" fmla="*/ 47 h 1309"/>
                <a:gd name="T34" fmla="*/ 3 w 1310"/>
                <a:gd name="T35" fmla="*/ 47 h 1309"/>
                <a:gd name="T36" fmla="*/ 0 w 1310"/>
                <a:gd name="T37" fmla="*/ 40 h 1309"/>
                <a:gd name="T38" fmla="*/ 5 w 1310"/>
                <a:gd name="T39" fmla="*/ 36 h 1309"/>
                <a:gd name="T40" fmla="*/ 15 w 1310"/>
                <a:gd name="T41" fmla="*/ 58 h 1309"/>
                <a:gd name="T42" fmla="*/ 13 w 1310"/>
                <a:gd name="T43" fmla="*/ 64 h 1309"/>
                <a:gd name="T44" fmla="*/ 7 w 1310"/>
                <a:gd name="T45" fmla="*/ 65 h 1309"/>
                <a:gd name="T46" fmla="*/ 5 w 1310"/>
                <a:gd name="T47" fmla="*/ 59 h 1309"/>
                <a:gd name="T48" fmla="*/ 10 w 1310"/>
                <a:gd name="T49" fmla="*/ 54 h 1309"/>
                <a:gd name="T50" fmla="*/ 26 w 1310"/>
                <a:gd name="T51" fmla="*/ 71 h 1309"/>
                <a:gd name="T52" fmla="*/ 25 w 1310"/>
                <a:gd name="T53" fmla="*/ 76 h 1309"/>
                <a:gd name="T54" fmla="*/ 21 w 1310"/>
                <a:gd name="T55" fmla="*/ 77 h 1309"/>
                <a:gd name="T56" fmla="*/ 19 w 1310"/>
                <a:gd name="T57" fmla="*/ 72 h 1309"/>
                <a:gd name="T58" fmla="*/ 22 w 1310"/>
                <a:gd name="T59" fmla="*/ 69 h 1309"/>
                <a:gd name="T60" fmla="*/ 43 w 1310"/>
                <a:gd name="T61" fmla="*/ 75 h 1309"/>
                <a:gd name="T62" fmla="*/ 43 w 1310"/>
                <a:gd name="T63" fmla="*/ 79 h 1309"/>
                <a:gd name="T64" fmla="*/ 41 w 1310"/>
                <a:gd name="T65" fmla="*/ 80 h 1309"/>
                <a:gd name="T66" fmla="*/ 39 w 1310"/>
                <a:gd name="T67" fmla="*/ 78 h 1309"/>
                <a:gd name="T68" fmla="*/ 40 w 1310"/>
                <a:gd name="T69" fmla="*/ 75 h 1309"/>
                <a:gd name="T70" fmla="*/ 59 w 1310"/>
                <a:gd name="T71" fmla="*/ 71 h 1309"/>
                <a:gd name="T72" fmla="*/ 60 w 1310"/>
                <a:gd name="T73" fmla="*/ 74 h 1309"/>
                <a:gd name="T74" fmla="*/ 58 w 1310"/>
                <a:gd name="T75" fmla="*/ 75 h 1309"/>
                <a:gd name="T76" fmla="*/ 56 w 1310"/>
                <a:gd name="T77" fmla="*/ 74 h 1309"/>
                <a:gd name="T78" fmla="*/ 56 w 1310"/>
                <a:gd name="T79" fmla="*/ 71 h 1309"/>
                <a:gd name="T80" fmla="*/ 59 w 1310"/>
                <a:gd name="T81" fmla="*/ 71 h 1309"/>
                <a:gd name="T82" fmla="*/ 75 w 1310"/>
                <a:gd name="T83" fmla="*/ 60 h 1309"/>
                <a:gd name="T84" fmla="*/ 72 w 1310"/>
                <a:gd name="T85" fmla="*/ 62 h 1309"/>
                <a:gd name="T86" fmla="*/ 69 w 1310"/>
                <a:gd name="T87" fmla="*/ 61 h 1309"/>
                <a:gd name="T88" fmla="*/ 70 w 1310"/>
                <a:gd name="T89" fmla="*/ 58 h 1309"/>
                <a:gd name="T90" fmla="*/ 73 w 1310"/>
                <a:gd name="T91" fmla="*/ 57 h 1309"/>
                <a:gd name="T92" fmla="*/ 81 w 1310"/>
                <a:gd name="T93" fmla="*/ 41 h 1309"/>
                <a:gd name="T94" fmla="*/ 78 w 1310"/>
                <a:gd name="T95" fmla="*/ 46 h 1309"/>
                <a:gd name="T96" fmla="*/ 74 w 1310"/>
                <a:gd name="T97" fmla="*/ 45 h 1309"/>
                <a:gd name="T98" fmla="*/ 73 w 1310"/>
                <a:gd name="T99" fmla="*/ 40 h 1309"/>
                <a:gd name="T100" fmla="*/ 77 w 1310"/>
                <a:gd name="T101" fmla="*/ 38 h 1309"/>
                <a:gd name="T102" fmla="*/ 77 w 1310"/>
                <a:gd name="T103" fmla="*/ 23 h 1309"/>
                <a:gd name="T104" fmla="*/ 75 w 1310"/>
                <a:gd name="T105" fmla="*/ 29 h 1309"/>
                <a:gd name="T106" fmla="*/ 69 w 1310"/>
                <a:gd name="T107" fmla="*/ 29 h 1309"/>
                <a:gd name="T108" fmla="*/ 67 w 1310"/>
                <a:gd name="T109" fmla="*/ 22 h 1309"/>
                <a:gd name="T110" fmla="*/ 72 w 1310"/>
                <a:gd name="T111" fmla="*/ 19 h 1309"/>
                <a:gd name="T112" fmla="*/ 63 w 1310"/>
                <a:gd name="T113" fmla="*/ 9 h 1309"/>
                <a:gd name="T114" fmla="*/ 61 w 1310"/>
                <a:gd name="T115" fmla="*/ 16 h 1309"/>
                <a:gd name="T116" fmla="*/ 54 w 1310"/>
                <a:gd name="T117" fmla="*/ 17 h 1309"/>
                <a:gd name="T118" fmla="*/ 52 w 1310"/>
                <a:gd name="T119" fmla="*/ 10 h 1309"/>
                <a:gd name="T120" fmla="*/ 57 w 1310"/>
                <a:gd name="T121" fmla="*/ 5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2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2 w 2521"/>
                <a:gd name="T1" fmla="*/ 9 h 294"/>
                <a:gd name="T2" fmla="*/ 2 w 2521"/>
                <a:gd name="T3" fmla="*/ 15 h 294"/>
                <a:gd name="T4" fmla="*/ 0 w 2521"/>
                <a:gd name="T5" fmla="*/ 13 h 294"/>
                <a:gd name="T6" fmla="*/ 19 w 2521"/>
                <a:gd name="T7" fmla="*/ 15 h 294"/>
                <a:gd name="T8" fmla="*/ 22 w 2521"/>
                <a:gd name="T9" fmla="*/ 10 h 294"/>
                <a:gd name="T10" fmla="*/ 12 w 2521"/>
                <a:gd name="T11" fmla="*/ 3 h 294"/>
                <a:gd name="T12" fmla="*/ 37 w 2521"/>
                <a:gd name="T13" fmla="*/ 5 h 294"/>
                <a:gd name="T14" fmla="*/ 36 w 2521"/>
                <a:gd name="T15" fmla="*/ 11 h 294"/>
                <a:gd name="T16" fmla="*/ 38 w 2521"/>
                <a:gd name="T17" fmla="*/ 18 h 294"/>
                <a:gd name="T18" fmla="*/ 36 w 2521"/>
                <a:gd name="T19" fmla="*/ 14 h 294"/>
                <a:gd name="T20" fmla="*/ 29 w 2521"/>
                <a:gd name="T21" fmla="*/ 11 h 294"/>
                <a:gd name="T22" fmla="*/ 27 w 2521"/>
                <a:gd name="T23" fmla="*/ 5 h 294"/>
                <a:gd name="T24" fmla="*/ 35 w 2521"/>
                <a:gd name="T25" fmla="*/ 6 h 294"/>
                <a:gd name="T26" fmla="*/ 29 w 2521"/>
                <a:gd name="T27" fmla="*/ 7 h 294"/>
                <a:gd name="T28" fmla="*/ 53 w 2521"/>
                <a:gd name="T29" fmla="*/ 9 h 294"/>
                <a:gd name="T30" fmla="*/ 49 w 2521"/>
                <a:gd name="T31" fmla="*/ 18 h 294"/>
                <a:gd name="T32" fmla="*/ 40 w 2521"/>
                <a:gd name="T33" fmla="*/ 14 h 294"/>
                <a:gd name="T34" fmla="*/ 42 w 2521"/>
                <a:gd name="T35" fmla="*/ 5 h 294"/>
                <a:gd name="T36" fmla="*/ 52 w 2521"/>
                <a:gd name="T37" fmla="*/ 5 h 294"/>
                <a:gd name="T38" fmla="*/ 51 w 2521"/>
                <a:gd name="T39" fmla="*/ 7 h 294"/>
                <a:gd name="T40" fmla="*/ 45 w 2521"/>
                <a:gd name="T41" fmla="*/ 5 h 294"/>
                <a:gd name="T42" fmla="*/ 42 w 2521"/>
                <a:gd name="T43" fmla="*/ 12 h 294"/>
                <a:gd name="T44" fmla="*/ 47 w 2521"/>
                <a:gd name="T45" fmla="*/ 17 h 294"/>
                <a:gd name="T46" fmla="*/ 63 w 2521"/>
                <a:gd name="T47" fmla="*/ 3 h 294"/>
                <a:gd name="T48" fmla="*/ 66 w 2521"/>
                <a:gd name="T49" fmla="*/ 9 h 294"/>
                <a:gd name="T50" fmla="*/ 59 w 2521"/>
                <a:gd name="T51" fmla="*/ 11 h 294"/>
                <a:gd name="T52" fmla="*/ 56 w 2521"/>
                <a:gd name="T53" fmla="*/ 5 h 294"/>
                <a:gd name="T54" fmla="*/ 58 w 2521"/>
                <a:gd name="T55" fmla="*/ 10 h 294"/>
                <a:gd name="T56" fmla="*/ 64 w 2521"/>
                <a:gd name="T57" fmla="*/ 7 h 294"/>
                <a:gd name="T58" fmla="*/ 71 w 2521"/>
                <a:gd name="T59" fmla="*/ 17 h 294"/>
                <a:gd name="T60" fmla="*/ 77 w 2521"/>
                <a:gd name="T61" fmla="*/ 15 h 294"/>
                <a:gd name="T62" fmla="*/ 72 w 2521"/>
                <a:gd name="T63" fmla="*/ 11 h 294"/>
                <a:gd name="T64" fmla="*/ 69 w 2521"/>
                <a:gd name="T65" fmla="*/ 6 h 294"/>
                <a:gd name="T66" fmla="*/ 75 w 2521"/>
                <a:gd name="T67" fmla="*/ 3 h 294"/>
                <a:gd name="T68" fmla="*/ 78 w 2521"/>
                <a:gd name="T69" fmla="*/ 8 h 294"/>
                <a:gd name="T70" fmla="*/ 73 w 2521"/>
                <a:gd name="T71" fmla="*/ 5 h 294"/>
                <a:gd name="T72" fmla="*/ 73 w 2521"/>
                <a:gd name="T73" fmla="*/ 9 h 294"/>
                <a:gd name="T74" fmla="*/ 79 w 2521"/>
                <a:gd name="T75" fmla="*/ 13 h 294"/>
                <a:gd name="T76" fmla="*/ 73 w 2521"/>
                <a:gd name="T77" fmla="*/ 18 h 294"/>
                <a:gd name="T78" fmla="*/ 68 w 2521"/>
                <a:gd name="T79" fmla="*/ 13 h 294"/>
                <a:gd name="T80" fmla="*/ 91 w 2521"/>
                <a:gd name="T81" fmla="*/ 3 h 294"/>
                <a:gd name="T82" fmla="*/ 92 w 2521"/>
                <a:gd name="T83" fmla="*/ 18 h 294"/>
                <a:gd name="T84" fmla="*/ 83 w 2521"/>
                <a:gd name="T85" fmla="*/ 18 h 294"/>
                <a:gd name="T86" fmla="*/ 102 w 2521"/>
                <a:gd name="T87" fmla="*/ 5 h 294"/>
                <a:gd name="T88" fmla="*/ 102 w 2521"/>
                <a:gd name="T89" fmla="*/ 13 h 294"/>
                <a:gd name="T90" fmla="*/ 98 w 2521"/>
                <a:gd name="T91" fmla="*/ 9 h 294"/>
                <a:gd name="T92" fmla="*/ 100 w 2521"/>
                <a:gd name="T93" fmla="*/ 12 h 294"/>
                <a:gd name="T94" fmla="*/ 102 w 2521"/>
                <a:gd name="T95" fmla="*/ 0 h 294"/>
                <a:gd name="T96" fmla="*/ 118 w 2521"/>
                <a:gd name="T97" fmla="*/ 17 h 294"/>
                <a:gd name="T98" fmla="*/ 123 w 2521"/>
                <a:gd name="T99" fmla="*/ 13 h 294"/>
                <a:gd name="T100" fmla="*/ 125 w 2521"/>
                <a:gd name="T101" fmla="*/ 14 h 294"/>
                <a:gd name="T102" fmla="*/ 117 w 2521"/>
                <a:gd name="T103" fmla="*/ 18 h 294"/>
                <a:gd name="T104" fmla="*/ 116 w 2521"/>
                <a:gd name="T105" fmla="*/ 3 h 294"/>
                <a:gd name="T106" fmla="*/ 137 w 2521"/>
                <a:gd name="T107" fmla="*/ 11 h 294"/>
                <a:gd name="T108" fmla="*/ 139 w 2521"/>
                <a:gd name="T109" fmla="*/ 18 h 294"/>
                <a:gd name="T110" fmla="*/ 130 w 2521"/>
                <a:gd name="T111" fmla="*/ 10 h 294"/>
                <a:gd name="T112" fmla="*/ 128 w 2521"/>
                <a:gd name="T113" fmla="*/ 5 h 294"/>
                <a:gd name="T114" fmla="*/ 143 w 2521"/>
                <a:gd name="T115" fmla="*/ 3 h 294"/>
                <a:gd name="T116" fmla="*/ 158 w 2521"/>
                <a:gd name="T117" fmla="*/ 5 h 294"/>
                <a:gd name="T118" fmla="*/ 157 w 2521"/>
                <a:gd name="T119" fmla="*/ 10 h 294"/>
                <a:gd name="T120" fmla="*/ 158 w 2521"/>
                <a:gd name="T121" fmla="*/ 18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3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2 w 1777"/>
                <a:gd name="T1" fmla="*/ 65 h 1049"/>
                <a:gd name="T2" fmla="*/ 11 w 1777"/>
                <a:gd name="T3" fmla="*/ 65 h 1049"/>
                <a:gd name="T4" fmla="*/ 26 w 1777"/>
                <a:gd name="T5" fmla="*/ 65 h 1049"/>
                <a:gd name="T6" fmla="*/ 46 w 1777"/>
                <a:gd name="T7" fmla="*/ 65 h 1049"/>
                <a:gd name="T8" fmla="*/ 66 w 1777"/>
                <a:gd name="T9" fmla="*/ 65 h 1049"/>
                <a:gd name="T10" fmla="*/ 86 w 1777"/>
                <a:gd name="T11" fmla="*/ 65 h 1049"/>
                <a:gd name="T12" fmla="*/ 101 w 1777"/>
                <a:gd name="T13" fmla="*/ 65 h 1049"/>
                <a:gd name="T14" fmla="*/ 110 w 1777"/>
                <a:gd name="T15" fmla="*/ 65 h 1049"/>
                <a:gd name="T16" fmla="*/ 112 w 1777"/>
                <a:gd name="T17" fmla="*/ 64 h 1049"/>
                <a:gd name="T18" fmla="*/ 112 w 1777"/>
                <a:gd name="T19" fmla="*/ 59 h 1049"/>
                <a:gd name="T20" fmla="*/ 112 w 1777"/>
                <a:gd name="T21" fmla="*/ 50 h 1049"/>
                <a:gd name="T22" fmla="*/ 112 w 1777"/>
                <a:gd name="T23" fmla="*/ 38 h 1049"/>
                <a:gd name="T24" fmla="*/ 112 w 1777"/>
                <a:gd name="T25" fmla="*/ 26 h 1049"/>
                <a:gd name="T26" fmla="*/ 112 w 1777"/>
                <a:gd name="T27" fmla="*/ 15 h 1049"/>
                <a:gd name="T28" fmla="*/ 112 w 1777"/>
                <a:gd name="T29" fmla="*/ 6 h 1049"/>
                <a:gd name="T30" fmla="*/ 112 w 1777"/>
                <a:gd name="T31" fmla="*/ 0 h 1049"/>
                <a:gd name="T32" fmla="*/ 110 w 1777"/>
                <a:gd name="T33" fmla="*/ 0 h 1049"/>
                <a:gd name="T34" fmla="*/ 101 w 1777"/>
                <a:gd name="T35" fmla="*/ 0 h 1049"/>
                <a:gd name="T36" fmla="*/ 86 w 1777"/>
                <a:gd name="T37" fmla="*/ 0 h 1049"/>
                <a:gd name="T38" fmla="*/ 66 w 1777"/>
                <a:gd name="T39" fmla="*/ 0 h 1049"/>
                <a:gd name="T40" fmla="*/ 46 w 1777"/>
                <a:gd name="T41" fmla="*/ 0 h 1049"/>
                <a:gd name="T42" fmla="*/ 26 w 1777"/>
                <a:gd name="T43" fmla="*/ 0 h 1049"/>
                <a:gd name="T44" fmla="*/ 11 w 1777"/>
                <a:gd name="T45" fmla="*/ 0 h 1049"/>
                <a:gd name="T46" fmla="*/ 2 w 1777"/>
                <a:gd name="T47" fmla="*/ 0 h 1049"/>
                <a:gd name="T48" fmla="*/ 0 w 1777"/>
                <a:gd name="T49" fmla="*/ 0 h 1049"/>
                <a:gd name="T50" fmla="*/ 0 w 1777"/>
                <a:gd name="T51" fmla="*/ 6 h 1049"/>
                <a:gd name="T52" fmla="*/ 0 w 1777"/>
                <a:gd name="T53" fmla="*/ 15 h 1049"/>
                <a:gd name="T54" fmla="*/ 0 w 1777"/>
                <a:gd name="T55" fmla="*/ 26 h 1049"/>
                <a:gd name="T56" fmla="*/ 0 w 1777"/>
                <a:gd name="T57" fmla="*/ 38 h 1049"/>
                <a:gd name="T58" fmla="*/ 0 w 1777"/>
                <a:gd name="T59" fmla="*/ 50 h 1049"/>
                <a:gd name="T60" fmla="*/ 0 w 1777"/>
                <a:gd name="T61" fmla="*/ 59 h 1049"/>
                <a:gd name="T62" fmla="*/ 0 w 1777"/>
                <a:gd name="T63" fmla="*/ 6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46 w 2355"/>
                <a:gd name="T1" fmla="*/ 10 h 1405"/>
                <a:gd name="T2" fmla="*/ 140 w 2355"/>
                <a:gd name="T3" fmla="*/ 14 h 1405"/>
                <a:gd name="T4" fmla="*/ 136 w 2355"/>
                <a:gd name="T5" fmla="*/ 17 h 1405"/>
                <a:gd name="T6" fmla="*/ 145 w 2355"/>
                <a:gd name="T7" fmla="*/ 24 h 1405"/>
                <a:gd name="T8" fmla="*/ 145 w 2355"/>
                <a:gd name="T9" fmla="*/ 36 h 1405"/>
                <a:gd name="T10" fmla="*/ 136 w 2355"/>
                <a:gd name="T11" fmla="*/ 84 h 1405"/>
                <a:gd name="T12" fmla="*/ 120 w 2355"/>
                <a:gd name="T13" fmla="*/ 84 h 1405"/>
                <a:gd name="T14" fmla="*/ 112 w 2355"/>
                <a:gd name="T15" fmla="*/ 36 h 1405"/>
                <a:gd name="T16" fmla="*/ 112 w 2355"/>
                <a:gd name="T17" fmla="*/ 24 h 1405"/>
                <a:gd name="T18" fmla="*/ 120 w 2355"/>
                <a:gd name="T19" fmla="*/ 13 h 1405"/>
                <a:gd name="T20" fmla="*/ 123 w 2355"/>
                <a:gd name="T21" fmla="*/ 5 h 1405"/>
                <a:gd name="T22" fmla="*/ 133 w 2355"/>
                <a:gd name="T23" fmla="*/ 1 h 1405"/>
                <a:gd name="T24" fmla="*/ 66 w 2355"/>
                <a:gd name="T25" fmla="*/ 68 h 1405"/>
                <a:gd name="T26" fmla="*/ 69 w 2355"/>
                <a:gd name="T27" fmla="*/ 73 h 1405"/>
                <a:gd name="T28" fmla="*/ 80 w 2355"/>
                <a:gd name="T29" fmla="*/ 75 h 1405"/>
                <a:gd name="T30" fmla="*/ 89 w 2355"/>
                <a:gd name="T31" fmla="*/ 73 h 1405"/>
                <a:gd name="T32" fmla="*/ 90 w 2355"/>
                <a:gd name="T33" fmla="*/ 67 h 1405"/>
                <a:gd name="T34" fmla="*/ 77 w 2355"/>
                <a:gd name="T35" fmla="*/ 62 h 1405"/>
                <a:gd name="T36" fmla="*/ 57 w 2355"/>
                <a:gd name="T37" fmla="*/ 55 h 1405"/>
                <a:gd name="T38" fmla="*/ 52 w 2355"/>
                <a:gd name="T39" fmla="*/ 49 h 1405"/>
                <a:gd name="T40" fmla="*/ 52 w 2355"/>
                <a:gd name="T41" fmla="*/ 39 h 1405"/>
                <a:gd name="T42" fmla="*/ 57 w 2355"/>
                <a:gd name="T43" fmla="*/ 29 h 1405"/>
                <a:gd name="T44" fmla="*/ 66 w 2355"/>
                <a:gd name="T45" fmla="*/ 23 h 1405"/>
                <a:gd name="T46" fmla="*/ 80 w 2355"/>
                <a:gd name="T47" fmla="*/ 22 h 1405"/>
                <a:gd name="T48" fmla="*/ 93 w 2355"/>
                <a:gd name="T49" fmla="*/ 24 h 1405"/>
                <a:gd name="T50" fmla="*/ 101 w 2355"/>
                <a:gd name="T51" fmla="*/ 31 h 1405"/>
                <a:gd name="T52" fmla="*/ 105 w 2355"/>
                <a:gd name="T53" fmla="*/ 42 h 1405"/>
                <a:gd name="T54" fmla="*/ 88 w 2355"/>
                <a:gd name="T55" fmla="*/ 41 h 1405"/>
                <a:gd name="T56" fmla="*/ 85 w 2355"/>
                <a:gd name="T57" fmla="*/ 36 h 1405"/>
                <a:gd name="T58" fmla="*/ 73 w 2355"/>
                <a:gd name="T59" fmla="*/ 35 h 1405"/>
                <a:gd name="T60" fmla="*/ 68 w 2355"/>
                <a:gd name="T61" fmla="*/ 39 h 1405"/>
                <a:gd name="T62" fmla="*/ 70 w 2355"/>
                <a:gd name="T63" fmla="*/ 44 h 1405"/>
                <a:gd name="T64" fmla="*/ 92 w 2355"/>
                <a:gd name="T65" fmla="*/ 50 h 1405"/>
                <a:gd name="T66" fmla="*/ 104 w 2355"/>
                <a:gd name="T67" fmla="*/ 58 h 1405"/>
                <a:gd name="T68" fmla="*/ 107 w 2355"/>
                <a:gd name="T69" fmla="*/ 65 h 1405"/>
                <a:gd name="T70" fmla="*/ 105 w 2355"/>
                <a:gd name="T71" fmla="*/ 76 h 1405"/>
                <a:gd name="T72" fmla="*/ 98 w 2355"/>
                <a:gd name="T73" fmla="*/ 84 h 1405"/>
                <a:gd name="T74" fmla="*/ 85 w 2355"/>
                <a:gd name="T75" fmla="*/ 88 h 1405"/>
                <a:gd name="T76" fmla="*/ 68 w 2355"/>
                <a:gd name="T77" fmla="*/ 87 h 1405"/>
                <a:gd name="T78" fmla="*/ 56 w 2355"/>
                <a:gd name="T79" fmla="*/ 82 h 1405"/>
                <a:gd name="T80" fmla="*/ 50 w 2355"/>
                <a:gd name="T81" fmla="*/ 73 h 1405"/>
                <a:gd name="T82" fmla="*/ 58 w 2355"/>
                <a:gd name="T83" fmla="*/ 68 h 1405"/>
                <a:gd name="T84" fmla="*/ 23 w 2355"/>
                <a:gd name="T85" fmla="*/ 87 h 1405"/>
                <a:gd name="T86" fmla="*/ 37 w 2355"/>
                <a:gd name="T87" fmla="*/ 80 h 1405"/>
                <a:gd name="T88" fmla="*/ 43 w 2355"/>
                <a:gd name="T89" fmla="*/ 68 h 1405"/>
                <a:gd name="T90" fmla="*/ 26 w 2355"/>
                <a:gd name="T91" fmla="*/ 70 h 1405"/>
                <a:gd name="T92" fmla="*/ 18 w 2355"/>
                <a:gd name="T93" fmla="*/ 75 h 1405"/>
                <a:gd name="T94" fmla="*/ 7 w 2355"/>
                <a:gd name="T95" fmla="*/ 73 h 1405"/>
                <a:gd name="T96" fmla="*/ 0 w 2355"/>
                <a:gd name="T97" fmla="*/ 65 h 1405"/>
                <a:gd name="T98" fmla="*/ 5 w 2355"/>
                <a:gd name="T99" fmla="*/ 87 h 1405"/>
                <a:gd name="T100" fmla="*/ 8 w 2355"/>
                <a:gd name="T101" fmla="*/ 36 h 1405"/>
                <a:gd name="T102" fmla="*/ 21 w 2355"/>
                <a:gd name="T103" fmla="*/ 37 h 1405"/>
                <a:gd name="T104" fmla="*/ 28 w 2355"/>
                <a:gd name="T105" fmla="*/ 48 h 1405"/>
                <a:gd name="T106" fmla="*/ 0 w 2355"/>
                <a:gd name="T107" fmla="*/ 54 h 1405"/>
                <a:gd name="T108" fmla="*/ 45 w 2355"/>
                <a:gd name="T109" fmla="*/ 59 h 1405"/>
                <a:gd name="T110" fmla="*/ 43 w 2355"/>
                <a:gd name="T111" fmla="*/ 43 h 1405"/>
                <a:gd name="T112" fmla="*/ 34 w 2355"/>
                <a:gd name="T113" fmla="*/ 28 h 1405"/>
                <a:gd name="T114" fmla="*/ 18 w 2355"/>
                <a:gd name="T115" fmla="*/ 22 h 1405"/>
                <a:gd name="T116" fmla="*/ 0 w 2355"/>
                <a:gd name="T117" fmla="*/ 24 h 1405"/>
                <a:gd name="T118" fmla="*/ 0 w 2355"/>
                <a:gd name="T119" fmla="*/ 45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5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75 w 1237"/>
                <a:gd name="T1" fmla="*/ 3 h 939"/>
                <a:gd name="T2" fmla="*/ 76 w 1237"/>
                <a:gd name="T3" fmla="*/ 3 h 939"/>
                <a:gd name="T4" fmla="*/ 74 w 1237"/>
                <a:gd name="T5" fmla="*/ 5 h 939"/>
                <a:gd name="T6" fmla="*/ 75 w 1237"/>
                <a:gd name="T7" fmla="*/ 8 h 939"/>
                <a:gd name="T8" fmla="*/ 74 w 1237"/>
                <a:gd name="T9" fmla="*/ 7 h 939"/>
                <a:gd name="T10" fmla="*/ 72 w 1237"/>
                <a:gd name="T11" fmla="*/ 6 h 939"/>
                <a:gd name="T12" fmla="*/ 69 w 1237"/>
                <a:gd name="T13" fmla="*/ 8 h 939"/>
                <a:gd name="T14" fmla="*/ 70 w 1237"/>
                <a:gd name="T15" fmla="*/ 5 h 939"/>
                <a:gd name="T16" fmla="*/ 69 w 1237"/>
                <a:gd name="T17" fmla="*/ 4 h 939"/>
                <a:gd name="T18" fmla="*/ 68 w 1237"/>
                <a:gd name="T19" fmla="*/ 3 h 939"/>
                <a:gd name="T20" fmla="*/ 71 w 1237"/>
                <a:gd name="T21" fmla="*/ 3 h 939"/>
                <a:gd name="T22" fmla="*/ 72 w 1237"/>
                <a:gd name="T23" fmla="*/ 0 h 939"/>
                <a:gd name="T24" fmla="*/ 73 w 1237"/>
                <a:gd name="T25" fmla="*/ 1 h 939"/>
                <a:gd name="T26" fmla="*/ 58 w 1237"/>
                <a:gd name="T27" fmla="*/ 6 h 939"/>
                <a:gd name="T28" fmla="*/ 63 w 1237"/>
                <a:gd name="T29" fmla="*/ 6 h 939"/>
                <a:gd name="T30" fmla="*/ 61 w 1237"/>
                <a:gd name="T31" fmla="*/ 8 h 939"/>
                <a:gd name="T32" fmla="*/ 59 w 1237"/>
                <a:gd name="T33" fmla="*/ 11 h 939"/>
                <a:gd name="T34" fmla="*/ 61 w 1237"/>
                <a:gd name="T35" fmla="*/ 16 h 939"/>
                <a:gd name="T36" fmla="*/ 57 w 1237"/>
                <a:gd name="T37" fmla="*/ 13 h 939"/>
                <a:gd name="T38" fmla="*/ 53 w 1237"/>
                <a:gd name="T39" fmla="*/ 14 h 939"/>
                <a:gd name="T40" fmla="*/ 51 w 1237"/>
                <a:gd name="T41" fmla="*/ 15 h 939"/>
                <a:gd name="T42" fmla="*/ 53 w 1237"/>
                <a:gd name="T43" fmla="*/ 10 h 939"/>
                <a:gd name="T44" fmla="*/ 48 w 1237"/>
                <a:gd name="T45" fmla="*/ 7 h 939"/>
                <a:gd name="T46" fmla="*/ 51 w 1237"/>
                <a:gd name="T47" fmla="*/ 6 h 939"/>
                <a:gd name="T48" fmla="*/ 54 w 1237"/>
                <a:gd name="T49" fmla="*/ 5 h 939"/>
                <a:gd name="T50" fmla="*/ 56 w 1237"/>
                <a:gd name="T51" fmla="*/ 0 h 939"/>
                <a:gd name="T52" fmla="*/ 57 w 1237"/>
                <a:gd name="T53" fmla="*/ 5 h 939"/>
                <a:gd name="T54" fmla="*/ 22 w 1237"/>
                <a:gd name="T55" fmla="*/ 37 h 939"/>
                <a:gd name="T56" fmla="*/ 28 w 1237"/>
                <a:gd name="T57" fmla="*/ 37 h 939"/>
                <a:gd name="T58" fmla="*/ 35 w 1237"/>
                <a:gd name="T59" fmla="*/ 37 h 939"/>
                <a:gd name="T60" fmla="*/ 30 w 1237"/>
                <a:gd name="T61" fmla="*/ 41 h 939"/>
                <a:gd name="T62" fmla="*/ 25 w 1237"/>
                <a:gd name="T63" fmla="*/ 46 h 939"/>
                <a:gd name="T64" fmla="*/ 26 w 1237"/>
                <a:gd name="T65" fmla="*/ 52 h 939"/>
                <a:gd name="T66" fmla="*/ 28 w 1237"/>
                <a:gd name="T67" fmla="*/ 58 h 939"/>
                <a:gd name="T68" fmla="*/ 23 w 1237"/>
                <a:gd name="T69" fmla="*/ 54 h 939"/>
                <a:gd name="T70" fmla="*/ 16 w 1237"/>
                <a:gd name="T71" fmla="*/ 52 h 939"/>
                <a:gd name="T72" fmla="*/ 6 w 1237"/>
                <a:gd name="T73" fmla="*/ 58 h 939"/>
                <a:gd name="T74" fmla="*/ 8 w 1237"/>
                <a:gd name="T75" fmla="*/ 54 h 939"/>
                <a:gd name="T76" fmla="*/ 10 w 1237"/>
                <a:gd name="T77" fmla="*/ 47 h 939"/>
                <a:gd name="T78" fmla="*/ 9 w 1237"/>
                <a:gd name="T79" fmla="*/ 44 h 939"/>
                <a:gd name="T80" fmla="*/ 0 w 1237"/>
                <a:gd name="T81" fmla="*/ 37 h 939"/>
                <a:gd name="T82" fmla="*/ 4 w 1237"/>
                <a:gd name="T83" fmla="*/ 37 h 939"/>
                <a:gd name="T84" fmla="*/ 11 w 1237"/>
                <a:gd name="T85" fmla="*/ 37 h 939"/>
                <a:gd name="T86" fmla="*/ 13 w 1237"/>
                <a:gd name="T87" fmla="*/ 36 h 939"/>
                <a:gd name="T88" fmla="*/ 15 w 1237"/>
                <a:gd name="T89" fmla="*/ 31 h 939"/>
                <a:gd name="T90" fmla="*/ 17 w 1237"/>
                <a:gd name="T91" fmla="*/ 25 h 939"/>
                <a:gd name="T92" fmla="*/ 18 w 1237"/>
                <a:gd name="T93" fmla="*/ 26 h 939"/>
                <a:gd name="T94" fmla="*/ 20 w 1237"/>
                <a:gd name="T95" fmla="*/ 33 h 939"/>
                <a:gd name="T96" fmla="*/ 22 w 1237"/>
                <a:gd name="T97" fmla="*/ 37 h 939"/>
                <a:gd name="T98" fmla="*/ 42 w 1237"/>
                <a:gd name="T99" fmla="*/ 16 h 939"/>
                <a:gd name="T100" fmla="*/ 45 w 1237"/>
                <a:gd name="T101" fmla="*/ 17 h 939"/>
                <a:gd name="T102" fmla="*/ 39 w 1237"/>
                <a:gd name="T103" fmla="*/ 21 h 939"/>
                <a:gd name="T104" fmla="*/ 41 w 1237"/>
                <a:gd name="T105" fmla="*/ 27 h 939"/>
                <a:gd name="T106" fmla="*/ 39 w 1237"/>
                <a:gd name="T107" fmla="*/ 26 h 939"/>
                <a:gd name="T108" fmla="*/ 34 w 1237"/>
                <a:gd name="T109" fmla="*/ 25 h 939"/>
                <a:gd name="T110" fmla="*/ 29 w 1237"/>
                <a:gd name="T111" fmla="*/ 29 h 939"/>
                <a:gd name="T112" fmla="*/ 31 w 1237"/>
                <a:gd name="T113" fmla="*/ 22 h 939"/>
                <a:gd name="T114" fmla="*/ 28 w 1237"/>
                <a:gd name="T115" fmla="*/ 18 h 939"/>
                <a:gd name="T116" fmla="*/ 26 w 1237"/>
                <a:gd name="T117" fmla="*/ 16 h 939"/>
                <a:gd name="T118" fmla="*/ 33 w 1237"/>
                <a:gd name="T119" fmla="*/ 16 h 939"/>
                <a:gd name="T120" fmla="*/ 35 w 1237"/>
                <a:gd name="T121" fmla="*/ 9 h 939"/>
                <a:gd name="T122" fmla="*/ 37 w 1237"/>
                <a:gd name="T123" fmla="*/ 12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6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0 h 1107"/>
                <a:gd name="T2" fmla="*/ 3 w 1739"/>
                <a:gd name="T3" fmla="*/ 14 h 1107"/>
                <a:gd name="T4" fmla="*/ 6 w 1739"/>
                <a:gd name="T5" fmla="*/ 8 h 1107"/>
                <a:gd name="T6" fmla="*/ 20 w 1739"/>
                <a:gd name="T7" fmla="*/ 14 h 1107"/>
                <a:gd name="T8" fmla="*/ 32 w 1739"/>
                <a:gd name="T9" fmla="*/ 7 h 1107"/>
                <a:gd name="T10" fmla="*/ 30 w 1739"/>
                <a:gd name="T11" fmla="*/ 19 h 1107"/>
                <a:gd name="T12" fmla="*/ 38 w 1739"/>
                <a:gd name="T13" fmla="*/ 9 h 1107"/>
                <a:gd name="T14" fmla="*/ 50 w 1739"/>
                <a:gd name="T15" fmla="*/ 16 h 1107"/>
                <a:gd name="T16" fmla="*/ 43 w 1739"/>
                <a:gd name="T17" fmla="*/ 16 h 1107"/>
                <a:gd name="T18" fmla="*/ 57 w 1739"/>
                <a:gd name="T19" fmla="*/ 8 h 1107"/>
                <a:gd name="T20" fmla="*/ 64 w 1739"/>
                <a:gd name="T21" fmla="*/ 18 h 1107"/>
                <a:gd name="T22" fmla="*/ 53 w 1739"/>
                <a:gd name="T23" fmla="*/ 7 h 1107"/>
                <a:gd name="T24" fmla="*/ 60 w 1739"/>
                <a:gd name="T25" fmla="*/ 9 h 1107"/>
                <a:gd name="T26" fmla="*/ 74 w 1739"/>
                <a:gd name="T27" fmla="*/ 8 h 1107"/>
                <a:gd name="T28" fmla="*/ 80 w 1739"/>
                <a:gd name="T29" fmla="*/ 17 h 1107"/>
                <a:gd name="T30" fmla="*/ 72 w 1739"/>
                <a:gd name="T31" fmla="*/ 16 h 1107"/>
                <a:gd name="T32" fmla="*/ 68 w 1739"/>
                <a:gd name="T33" fmla="*/ 10 h 1107"/>
                <a:gd name="T34" fmla="*/ 77 w 1739"/>
                <a:gd name="T35" fmla="*/ 10 h 1107"/>
                <a:gd name="T36" fmla="*/ 92 w 1739"/>
                <a:gd name="T37" fmla="*/ 8 h 1107"/>
                <a:gd name="T38" fmla="*/ 100 w 1739"/>
                <a:gd name="T39" fmla="*/ 25 h 1107"/>
                <a:gd name="T40" fmla="*/ 101 w 1739"/>
                <a:gd name="T41" fmla="*/ 14 h 1107"/>
                <a:gd name="T42" fmla="*/ 106 w 1739"/>
                <a:gd name="T43" fmla="*/ 0 h 1107"/>
                <a:gd name="T44" fmla="*/ 9 w 1739"/>
                <a:gd name="T45" fmla="*/ 38 h 1107"/>
                <a:gd name="T46" fmla="*/ 0 w 1739"/>
                <a:gd name="T47" fmla="*/ 41 h 1107"/>
                <a:gd name="T48" fmla="*/ 1 w 1739"/>
                <a:gd name="T49" fmla="*/ 38 h 1107"/>
                <a:gd name="T50" fmla="*/ 17 w 1739"/>
                <a:gd name="T51" fmla="*/ 32 h 1107"/>
                <a:gd name="T52" fmla="*/ 17 w 1739"/>
                <a:gd name="T53" fmla="*/ 45 h 1107"/>
                <a:gd name="T54" fmla="*/ 17 w 1739"/>
                <a:gd name="T55" fmla="*/ 32 h 1107"/>
                <a:gd name="T56" fmla="*/ 14 w 1739"/>
                <a:gd name="T57" fmla="*/ 35 h 1107"/>
                <a:gd name="T58" fmla="*/ 27 w 1739"/>
                <a:gd name="T59" fmla="*/ 35 h 1107"/>
                <a:gd name="T60" fmla="*/ 33 w 1739"/>
                <a:gd name="T61" fmla="*/ 43 h 1107"/>
                <a:gd name="T62" fmla="*/ 25 w 1739"/>
                <a:gd name="T63" fmla="*/ 34 h 1107"/>
                <a:gd name="T64" fmla="*/ 37 w 1739"/>
                <a:gd name="T65" fmla="*/ 28 h 1107"/>
                <a:gd name="T66" fmla="*/ 41 w 1739"/>
                <a:gd name="T67" fmla="*/ 33 h 1107"/>
                <a:gd name="T68" fmla="*/ 50 w 1739"/>
                <a:gd name="T69" fmla="*/ 44 h 1107"/>
                <a:gd name="T70" fmla="*/ 40 w 1739"/>
                <a:gd name="T71" fmla="*/ 39 h 1107"/>
                <a:gd name="T72" fmla="*/ 42 w 1739"/>
                <a:gd name="T73" fmla="*/ 35 h 1107"/>
                <a:gd name="T74" fmla="*/ 47 w 1739"/>
                <a:gd name="T75" fmla="*/ 41 h 1107"/>
                <a:gd name="T76" fmla="*/ 52 w 1739"/>
                <a:gd name="T77" fmla="*/ 28 h 1107"/>
                <a:gd name="T78" fmla="*/ 59 w 1739"/>
                <a:gd name="T79" fmla="*/ 36 h 1107"/>
                <a:gd name="T80" fmla="*/ 63 w 1739"/>
                <a:gd name="T81" fmla="*/ 32 h 1107"/>
                <a:gd name="T82" fmla="*/ 72 w 1739"/>
                <a:gd name="T83" fmla="*/ 38 h 1107"/>
                <a:gd name="T84" fmla="*/ 0 w 1739"/>
                <a:gd name="T85" fmla="*/ 59 h 1107"/>
                <a:gd name="T86" fmla="*/ 5 w 1739"/>
                <a:gd name="T87" fmla="*/ 57 h 1107"/>
                <a:gd name="T88" fmla="*/ 15 w 1739"/>
                <a:gd name="T89" fmla="*/ 69 h 1107"/>
                <a:gd name="T90" fmla="*/ 9 w 1739"/>
                <a:gd name="T91" fmla="*/ 58 h 1107"/>
                <a:gd name="T92" fmla="*/ 11 w 1739"/>
                <a:gd name="T93" fmla="*/ 59 h 1107"/>
                <a:gd name="T94" fmla="*/ 27 w 1739"/>
                <a:gd name="T95" fmla="*/ 60 h 1107"/>
                <a:gd name="T96" fmla="*/ 20 w 1739"/>
                <a:gd name="T97" fmla="*/ 57 h 1107"/>
                <a:gd name="T98" fmla="*/ 40 w 1739"/>
                <a:gd name="T99" fmla="*/ 68 h 1107"/>
                <a:gd name="T100" fmla="*/ 32 w 1739"/>
                <a:gd name="T101" fmla="*/ 59 h 1107"/>
                <a:gd name="T102" fmla="*/ 37 w 1739"/>
                <a:gd name="T103" fmla="*/ 68 h 1107"/>
                <a:gd name="T104" fmla="*/ 33 w 1739"/>
                <a:gd name="T105" fmla="*/ 61 h 1107"/>
                <a:gd name="T106" fmla="*/ 52 w 1739"/>
                <a:gd name="T107" fmla="*/ 67 h 1107"/>
                <a:gd name="T108" fmla="*/ 75 w 1739"/>
                <a:gd name="T109" fmla="*/ 54 h 1107"/>
                <a:gd name="T110" fmla="*/ 73 w 1739"/>
                <a:gd name="T111" fmla="*/ 68 h 1107"/>
                <a:gd name="T112" fmla="*/ 72 w 1739"/>
                <a:gd name="T113" fmla="*/ 69 h 1107"/>
                <a:gd name="T114" fmla="*/ 76 w 1739"/>
                <a:gd name="T115" fmla="*/ 52 h 1107"/>
                <a:gd name="T116" fmla="*/ 70 w 1739"/>
                <a:gd name="T117" fmla="*/ 49 h 1107"/>
                <a:gd name="T118" fmla="*/ 97 w 1739"/>
                <a:gd name="T119" fmla="*/ 55 h 1107"/>
                <a:gd name="T120" fmla="*/ 95 w 1739"/>
                <a:gd name="T121" fmla="*/ 69 h 1107"/>
                <a:gd name="T122" fmla="*/ 92 w 1739"/>
                <a:gd name="T123" fmla="*/ 6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7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7 w 317"/>
                <a:gd name="T1" fmla="*/ 10 h 235"/>
                <a:gd name="T2" fmla="*/ 7 w 317"/>
                <a:gd name="T3" fmla="*/ 9 h 235"/>
                <a:gd name="T4" fmla="*/ 7 w 317"/>
                <a:gd name="T5" fmla="*/ 8 h 235"/>
                <a:gd name="T6" fmla="*/ 6 w 317"/>
                <a:gd name="T7" fmla="*/ 7 h 235"/>
                <a:gd name="T8" fmla="*/ 5 w 317"/>
                <a:gd name="T9" fmla="*/ 6 h 235"/>
                <a:gd name="T10" fmla="*/ 4 w 317"/>
                <a:gd name="T11" fmla="*/ 6 h 235"/>
                <a:gd name="T12" fmla="*/ 3 w 317"/>
                <a:gd name="T13" fmla="*/ 6 h 235"/>
                <a:gd name="T14" fmla="*/ 2 w 317"/>
                <a:gd name="T15" fmla="*/ 6 h 235"/>
                <a:gd name="T16" fmla="*/ 1 w 317"/>
                <a:gd name="T17" fmla="*/ 7 h 235"/>
                <a:gd name="T18" fmla="*/ 0 w 317"/>
                <a:gd name="T19" fmla="*/ 8 h 235"/>
                <a:gd name="T20" fmla="*/ 0 w 317"/>
                <a:gd name="T21" fmla="*/ 9 h 235"/>
                <a:gd name="T22" fmla="*/ 0 w 317"/>
                <a:gd name="T23" fmla="*/ 10 h 235"/>
                <a:gd name="T24" fmla="*/ 0 w 317"/>
                <a:gd name="T25" fmla="*/ 11 h 235"/>
                <a:gd name="T26" fmla="*/ 0 w 317"/>
                <a:gd name="T27" fmla="*/ 11 h 235"/>
                <a:gd name="T28" fmla="*/ 0 w 317"/>
                <a:gd name="T29" fmla="*/ 12 h 235"/>
                <a:gd name="T30" fmla="*/ 1 w 317"/>
                <a:gd name="T31" fmla="*/ 14 h 235"/>
                <a:gd name="T32" fmla="*/ 2 w 317"/>
                <a:gd name="T33" fmla="*/ 14 h 235"/>
                <a:gd name="T34" fmla="*/ 3 w 317"/>
                <a:gd name="T35" fmla="*/ 14 h 235"/>
                <a:gd name="T36" fmla="*/ 4 w 317"/>
                <a:gd name="T37" fmla="*/ 14 h 235"/>
                <a:gd name="T38" fmla="*/ 5 w 317"/>
                <a:gd name="T39" fmla="*/ 14 h 235"/>
                <a:gd name="T40" fmla="*/ 6 w 317"/>
                <a:gd name="T41" fmla="*/ 14 h 235"/>
                <a:gd name="T42" fmla="*/ 7 w 317"/>
                <a:gd name="T43" fmla="*/ 12 h 235"/>
                <a:gd name="T44" fmla="*/ 7 w 317"/>
                <a:gd name="T45" fmla="*/ 11 h 235"/>
                <a:gd name="T46" fmla="*/ 7 w 317"/>
                <a:gd name="T47" fmla="*/ 11 h 235"/>
                <a:gd name="T48" fmla="*/ 19 w 317"/>
                <a:gd name="T49" fmla="*/ 3 h 235"/>
                <a:gd name="T50" fmla="*/ 19 w 317"/>
                <a:gd name="T51" fmla="*/ 3 h 235"/>
                <a:gd name="T52" fmla="*/ 19 w 317"/>
                <a:gd name="T53" fmla="*/ 2 h 235"/>
                <a:gd name="T54" fmla="*/ 18 w 317"/>
                <a:gd name="T55" fmla="*/ 1 h 235"/>
                <a:gd name="T56" fmla="*/ 17 w 317"/>
                <a:gd name="T57" fmla="*/ 0 h 235"/>
                <a:gd name="T58" fmla="*/ 16 w 317"/>
                <a:gd name="T59" fmla="*/ 0 h 235"/>
                <a:gd name="T60" fmla="*/ 15 w 317"/>
                <a:gd name="T61" fmla="*/ 0 h 235"/>
                <a:gd name="T62" fmla="*/ 15 w 317"/>
                <a:gd name="T63" fmla="*/ 0 h 235"/>
                <a:gd name="T64" fmla="*/ 14 w 317"/>
                <a:gd name="T65" fmla="*/ 0 h 235"/>
                <a:gd name="T66" fmla="*/ 13 w 317"/>
                <a:gd name="T67" fmla="*/ 1 h 235"/>
                <a:gd name="T68" fmla="*/ 12 w 317"/>
                <a:gd name="T69" fmla="*/ 2 h 235"/>
                <a:gd name="T70" fmla="*/ 11 w 317"/>
                <a:gd name="T71" fmla="*/ 3 h 235"/>
                <a:gd name="T72" fmla="*/ 11 w 317"/>
                <a:gd name="T73" fmla="*/ 3 h 235"/>
                <a:gd name="T74" fmla="*/ 11 w 317"/>
                <a:gd name="T75" fmla="*/ 4 h 235"/>
                <a:gd name="T76" fmla="*/ 12 w 317"/>
                <a:gd name="T77" fmla="*/ 5 h 235"/>
                <a:gd name="T78" fmla="*/ 13 w 317"/>
                <a:gd name="T79" fmla="*/ 6 h 235"/>
                <a:gd name="T80" fmla="*/ 14 w 317"/>
                <a:gd name="T81" fmla="*/ 7 h 235"/>
                <a:gd name="T82" fmla="*/ 15 w 317"/>
                <a:gd name="T83" fmla="*/ 7 h 235"/>
                <a:gd name="T84" fmla="*/ 15 w 317"/>
                <a:gd name="T85" fmla="*/ 7 h 235"/>
                <a:gd name="T86" fmla="*/ 16 w 317"/>
                <a:gd name="T87" fmla="*/ 7 h 235"/>
                <a:gd name="T88" fmla="*/ 17 w 317"/>
                <a:gd name="T89" fmla="*/ 7 h 235"/>
                <a:gd name="T90" fmla="*/ 18 w 317"/>
                <a:gd name="T91" fmla="*/ 6 h 235"/>
                <a:gd name="T92" fmla="*/ 19 w 317"/>
                <a:gd name="T93" fmla="*/ 5 h 235"/>
                <a:gd name="T94" fmla="*/ 19 w 317"/>
                <a:gd name="T95" fmla="*/ 4 h 235"/>
                <a:gd name="T96" fmla="*/ 19 w 317"/>
                <a:gd name="T97" fmla="*/ 3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8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89 w 1559"/>
                <a:gd name="T1" fmla="*/ 19 h 639"/>
                <a:gd name="T2" fmla="*/ 89 w 1559"/>
                <a:gd name="T3" fmla="*/ 13 h 639"/>
                <a:gd name="T4" fmla="*/ 89 w 1559"/>
                <a:gd name="T5" fmla="*/ 6 h 639"/>
                <a:gd name="T6" fmla="*/ 89 w 1559"/>
                <a:gd name="T7" fmla="*/ 0 h 639"/>
                <a:gd name="T8" fmla="*/ 88 w 1559"/>
                <a:gd name="T9" fmla="*/ 0 h 639"/>
                <a:gd name="T10" fmla="*/ 81 w 1559"/>
                <a:gd name="T11" fmla="*/ 0 h 639"/>
                <a:gd name="T12" fmla="*/ 68 w 1559"/>
                <a:gd name="T13" fmla="*/ 0 h 639"/>
                <a:gd name="T14" fmla="*/ 53 w 1559"/>
                <a:gd name="T15" fmla="*/ 0 h 639"/>
                <a:gd name="T16" fmla="*/ 36 w 1559"/>
                <a:gd name="T17" fmla="*/ 0 h 639"/>
                <a:gd name="T18" fmla="*/ 20 w 1559"/>
                <a:gd name="T19" fmla="*/ 0 h 639"/>
                <a:gd name="T20" fmla="*/ 8 w 1559"/>
                <a:gd name="T21" fmla="*/ 0 h 639"/>
                <a:gd name="T22" fmla="*/ 1 w 1559"/>
                <a:gd name="T23" fmla="*/ 0 h 639"/>
                <a:gd name="T24" fmla="*/ 0 w 1559"/>
                <a:gd name="T25" fmla="*/ 1 h 639"/>
                <a:gd name="T26" fmla="*/ 0 w 1559"/>
                <a:gd name="T27" fmla="*/ 10 h 639"/>
                <a:gd name="T28" fmla="*/ 0 w 1559"/>
                <a:gd name="T29" fmla="*/ 23 h 639"/>
                <a:gd name="T30" fmla="*/ 0 w 1559"/>
                <a:gd name="T31" fmla="*/ 32 h 639"/>
                <a:gd name="T32" fmla="*/ 1 w 1559"/>
                <a:gd name="T33" fmla="*/ 34 h 639"/>
                <a:gd name="T34" fmla="*/ 6 w 1559"/>
                <a:gd name="T35" fmla="*/ 34 h 639"/>
                <a:gd name="T36" fmla="*/ 7 w 1559"/>
                <a:gd name="T37" fmla="*/ 33 h 639"/>
                <a:gd name="T38" fmla="*/ 7 w 1559"/>
                <a:gd name="T39" fmla="*/ 27 h 639"/>
                <a:gd name="T40" fmla="*/ 7 w 1559"/>
                <a:gd name="T41" fmla="*/ 18 h 639"/>
                <a:gd name="T42" fmla="*/ 7 w 1559"/>
                <a:gd name="T43" fmla="*/ 9 h 639"/>
                <a:gd name="T44" fmla="*/ 8 w 1559"/>
                <a:gd name="T45" fmla="*/ 7 h 639"/>
                <a:gd name="T46" fmla="*/ 14 w 1559"/>
                <a:gd name="T47" fmla="*/ 7 h 639"/>
                <a:gd name="T48" fmla="*/ 24 w 1559"/>
                <a:gd name="T49" fmla="*/ 7 h 639"/>
                <a:gd name="T50" fmla="*/ 37 w 1559"/>
                <a:gd name="T51" fmla="*/ 7 h 639"/>
                <a:gd name="T52" fmla="*/ 51 w 1559"/>
                <a:gd name="T53" fmla="*/ 7 h 639"/>
                <a:gd name="T54" fmla="*/ 64 w 1559"/>
                <a:gd name="T55" fmla="*/ 7 h 639"/>
                <a:gd name="T56" fmla="*/ 75 w 1559"/>
                <a:gd name="T57" fmla="*/ 7 h 639"/>
                <a:gd name="T58" fmla="*/ 81 w 1559"/>
                <a:gd name="T59" fmla="*/ 7 h 639"/>
                <a:gd name="T60" fmla="*/ 82 w 1559"/>
                <a:gd name="T61" fmla="*/ 7 h 639"/>
                <a:gd name="T62" fmla="*/ 82 w 1559"/>
                <a:gd name="T63" fmla="*/ 11 h 639"/>
                <a:gd name="T64" fmla="*/ 82 w 1559"/>
                <a:gd name="T65" fmla="*/ 15 h 639"/>
                <a:gd name="T66" fmla="*/ 82 w 1559"/>
                <a:gd name="T67" fmla="*/ 19 h 639"/>
                <a:gd name="T68" fmla="*/ 81 w 1559"/>
                <a:gd name="T69" fmla="*/ 20 h 639"/>
                <a:gd name="T70" fmla="*/ 75 w 1559"/>
                <a:gd name="T71" fmla="*/ 20 h 639"/>
                <a:gd name="T72" fmla="*/ 74 w 1559"/>
                <a:gd name="T73" fmla="*/ 20 h 639"/>
                <a:gd name="T74" fmla="*/ 78 w 1559"/>
                <a:gd name="T75" fmla="*/ 26 h 639"/>
                <a:gd name="T76" fmla="*/ 82 w 1559"/>
                <a:gd name="T77" fmla="*/ 33 h 639"/>
                <a:gd name="T78" fmla="*/ 85 w 1559"/>
                <a:gd name="T79" fmla="*/ 39 h 639"/>
                <a:gd name="T80" fmla="*/ 86 w 1559"/>
                <a:gd name="T81" fmla="*/ 39 h 639"/>
                <a:gd name="T82" fmla="*/ 89 w 1559"/>
                <a:gd name="T83" fmla="*/ 33 h 639"/>
                <a:gd name="T84" fmla="*/ 93 w 1559"/>
                <a:gd name="T85" fmla="*/ 26 h 639"/>
                <a:gd name="T86" fmla="*/ 96 w 1559"/>
                <a:gd name="T87" fmla="*/ 20 h 639"/>
                <a:gd name="T88" fmla="*/ 96 w 1559"/>
                <a:gd name="T89" fmla="*/ 20 h 639"/>
                <a:gd name="T90" fmla="*/ 90 w 1559"/>
                <a:gd name="T91" fmla="*/ 20 h 639"/>
                <a:gd name="T92" fmla="*/ 85 w 1559"/>
                <a:gd name="T93" fmla="*/ 33 h 639"/>
                <a:gd name="T94" fmla="*/ 83 w 1559"/>
                <a:gd name="T95" fmla="*/ 28 h 639"/>
                <a:gd name="T96" fmla="*/ 80 w 1559"/>
                <a:gd name="T97" fmla="*/ 23 h 639"/>
                <a:gd name="T98" fmla="*/ 85 w 1559"/>
                <a:gd name="T99" fmla="*/ 23 h 639"/>
                <a:gd name="T100" fmla="*/ 91 w 1559"/>
                <a:gd name="T101" fmla="*/ 23 h 639"/>
                <a:gd name="T102" fmla="*/ 88 w 1559"/>
                <a:gd name="T103" fmla="*/ 28 h 639"/>
                <a:gd name="T104" fmla="*/ 85 w 1559"/>
                <a:gd name="T105" fmla="*/ 33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9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7 w 468"/>
                <a:gd name="T1" fmla="*/ 37 h 685"/>
                <a:gd name="T2" fmla="*/ 6 w 468"/>
                <a:gd name="T3" fmla="*/ 35 h 685"/>
                <a:gd name="T4" fmla="*/ 4 w 468"/>
                <a:gd name="T5" fmla="*/ 34 h 685"/>
                <a:gd name="T6" fmla="*/ 2 w 468"/>
                <a:gd name="T7" fmla="*/ 35 h 685"/>
                <a:gd name="T8" fmla="*/ 0 w 468"/>
                <a:gd name="T9" fmla="*/ 36 h 685"/>
                <a:gd name="T10" fmla="*/ 0 w 468"/>
                <a:gd name="T11" fmla="*/ 38 h 685"/>
                <a:gd name="T12" fmla="*/ 0 w 468"/>
                <a:gd name="T13" fmla="*/ 40 h 685"/>
                <a:gd name="T14" fmla="*/ 1 w 468"/>
                <a:gd name="T15" fmla="*/ 42 h 685"/>
                <a:gd name="T16" fmla="*/ 3 w 468"/>
                <a:gd name="T17" fmla="*/ 42 h 685"/>
                <a:gd name="T18" fmla="*/ 5 w 468"/>
                <a:gd name="T19" fmla="*/ 42 h 685"/>
                <a:gd name="T20" fmla="*/ 7 w 468"/>
                <a:gd name="T21" fmla="*/ 41 h 685"/>
                <a:gd name="T22" fmla="*/ 7 w 468"/>
                <a:gd name="T23" fmla="*/ 39 h 685"/>
                <a:gd name="T24" fmla="*/ 13 w 468"/>
                <a:gd name="T25" fmla="*/ 23 h 685"/>
                <a:gd name="T26" fmla="*/ 12 w 468"/>
                <a:gd name="T27" fmla="*/ 21 h 685"/>
                <a:gd name="T28" fmla="*/ 10 w 468"/>
                <a:gd name="T29" fmla="*/ 20 h 685"/>
                <a:gd name="T30" fmla="*/ 9 w 468"/>
                <a:gd name="T31" fmla="*/ 20 h 685"/>
                <a:gd name="T32" fmla="*/ 7 w 468"/>
                <a:gd name="T33" fmla="*/ 21 h 685"/>
                <a:gd name="T34" fmla="*/ 6 w 468"/>
                <a:gd name="T35" fmla="*/ 23 h 685"/>
                <a:gd name="T36" fmla="*/ 6 w 468"/>
                <a:gd name="T37" fmla="*/ 25 h 685"/>
                <a:gd name="T38" fmla="*/ 7 w 468"/>
                <a:gd name="T39" fmla="*/ 27 h 685"/>
                <a:gd name="T40" fmla="*/ 9 w 468"/>
                <a:gd name="T41" fmla="*/ 28 h 685"/>
                <a:gd name="T42" fmla="*/ 10 w 468"/>
                <a:gd name="T43" fmla="*/ 28 h 685"/>
                <a:gd name="T44" fmla="*/ 12 w 468"/>
                <a:gd name="T45" fmla="*/ 27 h 685"/>
                <a:gd name="T46" fmla="*/ 13 w 468"/>
                <a:gd name="T47" fmla="*/ 25 h 685"/>
                <a:gd name="T48" fmla="*/ 20 w 468"/>
                <a:gd name="T49" fmla="*/ 13 h 685"/>
                <a:gd name="T50" fmla="*/ 19 w 468"/>
                <a:gd name="T51" fmla="*/ 11 h 685"/>
                <a:gd name="T52" fmla="*/ 17 w 468"/>
                <a:gd name="T53" fmla="*/ 9 h 685"/>
                <a:gd name="T54" fmla="*/ 16 w 468"/>
                <a:gd name="T55" fmla="*/ 9 h 685"/>
                <a:gd name="T56" fmla="*/ 14 w 468"/>
                <a:gd name="T57" fmla="*/ 10 h 685"/>
                <a:gd name="T58" fmla="*/ 12 w 468"/>
                <a:gd name="T59" fmla="*/ 12 h 685"/>
                <a:gd name="T60" fmla="*/ 12 w 468"/>
                <a:gd name="T61" fmla="*/ 14 h 685"/>
                <a:gd name="T62" fmla="*/ 13 w 468"/>
                <a:gd name="T63" fmla="*/ 15 h 685"/>
                <a:gd name="T64" fmla="*/ 15 w 468"/>
                <a:gd name="T65" fmla="*/ 17 h 685"/>
                <a:gd name="T66" fmla="*/ 16 w 468"/>
                <a:gd name="T67" fmla="*/ 17 h 685"/>
                <a:gd name="T68" fmla="*/ 18 w 468"/>
                <a:gd name="T69" fmla="*/ 16 h 685"/>
                <a:gd name="T70" fmla="*/ 20 w 468"/>
                <a:gd name="T71" fmla="*/ 14 h 685"/>
                <a:gd name="T72" fmla="*/ 29 w 468"/>
                <a:gd name="T73" fmla="*/ 3 h 685"/>
                <a:gd name="T74" fmla="*/ 28 w 468"/>
                <a:gd name="T75" fmla="*/ 2 h 685"/>
                <a:gd name="T76" fmla="*/ 26 w 468"/>
                <a:gd name="T77" fmla="*/ 0 h 685"/>
                <a:gd name="T78" fmla="*/ 25 w 468"/>
                <a:gd name="T79" fmla="*/ 0 h 685"/>
                <a:gd name="T80" fmla="*/ 23 w 468"/>
                <a:gd name="T81" fmla="*/ 0 h 685"/>
                <a:gd name="T82" fmla="*/ 21 w 468"/>
                <a:gd name="T83" fmla="*/ 2 h 685"/>
                <a:gd name="T84" fmla="*/ 21 w 468"/>
                <a:gd name="T85" fmla="*/ 3 h 685"/>
                <a:gd name="T86" fmla="*/ 21 w 468"/>
                <a:gd name="T87" fmla="*/ 5 h 685"/>
                <a:gd name="T88" fmla="*/ 23 w 468"/>
                <a:gd name="T89" fmla="*/ 7 h 685"/>
                <a:gd name="T90" fmla="*/ 25 w 468"/>
                <a:gd name="T91" fmla="*/ 7 h 685"/>
                <a:gd name="T92" fmla="*/ 26 w 468"/>
                <a:gd name="T93" fmla="*/ 7 h 685"/>
                <a:gd name="T94" fmla="*/ 28 w 468"/>
                <a:gd name="T95" fmla="*/ 5 h 685"/>
                <a:gd name="T96" fmla="*/ 29 w 468"/>
                <a:gd name="T97" fmla="*/ 3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0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4 w 93"/>
                <a:gd name="T3" fmla="*/ 2 h 553"/>
                <a:gd name="T4" fmla="*/ 5 w 93"/>
                <a:gd name="T5" fmla="*/ 2 h 553"/>
                <a:gd name="T6" fmla="*/ 4 w 93"/>
                <a:gd name="T7" fmla="*/ 0 h 553"/>
                <a:gd name="T8" fmla="*/ 6 w 93"/>
                <a:gd name="T9" fmla="*/ 1 h 553"/>
                <a:gd name="T10" fmla="*/ 6 w 93"/>
                <a:gd name="T11" fmla="*/ 3 h 553"/>
                <a:gd name="T12" fmla="*/ 4 w 93"/>
                <a:gd name="T13" fmla="*/ 4 h 553"/>
                <a:gd name="T14" fmla="*/ 2 w 93"/>
                <a:gd name="T15" fmla="*/ 2 h 553"/>
                <a:gd name="T16" fmla="*/ 3 w 93"/>
                <a:gd name="T17" fmla="*/ 9 h 553"/>
                <a:gd name="T18" fmla="*/ 1 w 93"/>
                <a:gd name="T19" fmla="*/ 8 h 553"/>
                <a:gd name="T20" fmla="*/ 1 w 93"/>
                <a:gd name="T21" fmla="*/ 5 h 553"/>
                <a:gd name="T22" fmla="*/ 4 w 93"/>
                <a:gd name="T23" fmla="*/ 5 h 553"/>
                <a:gd name="T24" fmla="*/ 6 w 93"/>
                <a:gd name="T25" fmla="*/ 7 h 553"/>
                <a:gd name="T26" fmla="*/ 4 w 93"/>
                <a:gd name="T27" fmla="*/ 9 h 553"/>
                <a:gd name="T28" fmla="*/ 2 w 93"/>
                <a:gd name="T29" fmla="*/ 6 h 553"/>
                <a:gd name="T30" fmla="*/ 2 w 93"/>
                <a:gd name="T31" fmla="*/ 7 h 553"/>
                <a:gd name="T32" fmla="*/ 5 w 93"/>
                <a:gd name="T33" fmla="*/ 7 h 553"/>
                <a:gd name="T34" fmla="*/ 5 w 93"/>
                <a:gd name="T35" fmla="*/ 6 h 553"/>
                <a:gd name="T36" fmla="*/ 2 w 93"/>
                <a:gd name="T37" fmla="*/ 14 h 553"/>
                <a:gd name="T38" fmla="*/ 0 w 93"/>
                <a:gd name="T39" fmla="*/ 12 h 553"/>
                <a:gd name="T40" fmla="*/ 2 w 93"/>
                <a:gd name="T41" fmla="*/ 10 h 553"/>
                <a:gd name="T42" fmla="*/ 5 w 93"/>
                <a:gd name="T43" fmla="*/ 10 h 553"/>
                <a:gd name="T44" fmla="*/ 6 w 93"/>
                <a:gd name="T45" fmla="*/ 13 h 553"/>
                <a:gd name="T46" fmla="*/ 3 w 93"/>
                <a:gd name="T47" fmla="*/ 14 h 553"/>
                <a:gd name="T48" fmla="*/ 2 w 93"/>
                <a:gd name="T49" fmla="*/ 12 h 553"/>
                <a:gd name="T50" fmla="*/ 3 w 93"/>
                <a:gd name="T51" fmla="*/ 13 h 553"/>
                <a:gd name="T52" fmla="*/ 5 w 93"/>
                <a:gd name="T53" fmla="*/ 12 h 553"/>
                <a:gd name="T54" fmla="*/ 4 w 93"/>
                <a:gd name="T55" fmla="*/ 11 h 553"/>
                <a:gd name="T56" fmla="*/ 3 w 93"/>
                <a:gd name="T57" fmla="*/ 18 h 553"/>
                <a:gd name="T58" fmla="*/ 1 w 93"/>
                <a:gd name="T59" fmla="*/ 18 h 553"/>
                <a:gd name="T60" fmla="*/ 3 w 93"/>
                <a:gd name="T61" fmla="*/ 16 h 553"/>
                <a:gd name="T62" fmla="*/ 5 w 93"/>
                <a:gd name="T63" fmla="*/ 16 h 553"/>
                <a:gd name="T64" fmla="*/ 6 w 93"/>
                <a:gd name="T65" fmla="*/ 17 h 553"/>
                <a:gd name="T66" fmla="*/ 3 w 93"/>
                <a:gd name="T67" fmla="*/ 24 h 553"/>
                <a:gd name="T68" fmla="*/ 3 w 93"/>
                <a:gd name="T69" fmla="*/ 20 h 553"/>
                <a:gd name="T70" fmla="*/ 2 w 93"/>
                <a:gd name="T71" fmla="*/ 29 h 553"/>
                <a:gd name="T72" fmla="*/ 1 w 93"/>
                <a:gd name="T73" fmla="*/ 24 h 553"/>
                <a:gd name="T74" fmla="*/ 3 w 93"/>
                <a:gd name="T75" fmla="*/ 26 h 553"/>
                <a:gd name="T76" fmla="*/ 4 w 93"/>
                <a:gd name="T77" fmla="*/ 25 h 553"/>
                <a:gd name="T78" fmla="*/ 6 w 93"/>
                <a:gd name="T79" fmla="*/ 26 h 553"/>
                <a:gd name="T80" fmla="*/ 2 w 93"/>
                <a:gd name="T81" fmla="*/ 27 h 553"/>
                <a:gd name="T82" fmla="*/ 2 w 93"/>
                <a:gd name="T83" fmla="*/ 31 h 553"/>
                <a:gd name="T84" fmla="*/ 3 w 93"/>
                <a:gd name="T85" fmla="*/ 32 h 553"/>
                <a:gd name="T86" fmla="*/ 3 w 93"/>
                <a:gd name="T87" fmla="*/ 31 h 553"/>
                <a:gd name="T88" fmla="*/ 4 w 93"/>
                <a:gd name="T89" fmla="*/ 32 h 553"/>
                <a:gd name="T90" fmla="*/ 5 w 93"/>
                <a:gd name="T91" fmla="*/ 32 h 553"/>
                <a:gd name="T92" fmla="*/ 5 w 93"/>
                <a:gd name="T93" fmla="*/ 30 h 553"/>
                <a:gd name="T94" fmla="*/ 6 w 93"/>
                <a:gd name="T95" fmla="*/ 31 h 553"/>
                <a:gd name="T96" fmla="*/ 6 w 93"/>
                <a:gd name="T97" fmla="*/ 33 h 553"/>
                <a:gd name="T98" fmla="*/ 4 w 93"/>
                <a:gd name="T99" fmla="*/ 34 h 553"/>
                <a:gd name="T100" fmla="*/ 3 w 93"/>
                <a:gd name="T101" fmla="*/ 34 h 553"/>
                <a:gd name="T102" fmla="*/ 1 w 93"/>
                <a:gd name="T103" fmla="*/ 34 h 553"/>
                <a:gd name="T104" fmla="*/ 0 w 93"/>
                <a:gd name="T105" fmla="*/ 31 h 553"/>
                <a:gd name="T106" fmla="*/ 2 w 93"/>
                <a:gd name="T107" fmla="*/ 3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1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72 w 2753"/>
                <a:gd name="T1" fmla="*/ 29 h 496"/>
                <a:gd name="T2" fmla="*/ 165 w 2753"/>
                <a:gd name="T3" fmla="*/ 24 h 496"/>
                <a:gd name="T4" fmla="*/ 165 w 2753"/>
                <a:gd name="T5" fmla="*/ 27 h 496"/>
                <a:gd name="T6" fmla="*/ 166 w 2753"/>
                <a:gd name="T7" fmla="*/ 22 h 496"/>
                <a:gd name="T8" fmla="*/ 159 w 2753"/>
                <a:gd name="T9" fmla="*/ 27 h 496"/>
                <a:gd name="T10" fmla="*/ 157 w 2753"/>
                <a:gd name="T11" fmla="*/ 21 h 496"/>
                <a:gd name="T12" fmla="*/ 150 w 2753"/>
                <a:gd name="T13" fmla="*/ 29 h 496"/>
                <a:gd name="T14" fmla="*/ 139 w 2753"/>
                <a:gd name="T15" fmla="*/ 27 h 496"/>
                <a:gd name="T16" fmla="*/ 139 w 2753"/>
                <a:gd name="T17" fmla="*/ 22 h 496"/>
                <a:gd name="T18" fmla="*/ 139 w 2753"/>
                <a:gd name="T19" fmla="*/ 28 h 496"/>
                <a:gd name="T20" fmla="*/ 131 w 2753"/>
                <a:gd name="T21" fmla="*/ 23 h 496"/>
                <a:gd name="T22" fmla="*/ 129 w 2753"/>
                <a:gd name="T23" fmla="*/ 22 h 496"/>
                <a:gd name="T24" fmla="*/ 123 w 2753"/>
                <a:gd name="T25" fmla="*/ 23 h 496"/>
                <a:gd name="T26" fmla="*/ 127 w 2753"/>
                <a:gd name="T27" fmla="*/ 23 h 496"/>
                <a:gd name="T28" fmla="*/ 119 w 2753"/>
                <a:gd name="T29" fmla="*/ 27 h 496"/>
                <a:gd name="T30" fmla="*/ 117 w 2753"/>
                <a:gd name="T31" fmla="*/ 22 h 496"/>
                <a:gd name="T32" fmla="*/ 111 w 2753"/>
                <a:gd name="T33" fmla="*/ 28 h 496"/>
                <a:gd name="T34" fmla="*/ 107 w 2753"/>
                <a:gd name="T35" fmla="*/ 26 h 496"/>
                <a:gd name="T36" fmla="*/ 100 w 2753"/>
                <a:gd name="T37" fmla="*/ 23 h 496"/>
                <a:gd name="T38" fmla="*/ 103 w 2753"/>
                <a:gd name="T39" fmla="*/ 27 h 496"/>
                <a:gd name="T40" fmla="*/ 101 w 2753"/>
                <a:gd name="T41" fmla="*/ 21 h 496"/>
                <a:gd name="T42" fmla="*/ 92 w 2753"/>
                <a:gd name="T43" fmla="*/ 27 h 496"/>
                <a:gd name="T44" fmla="*/ 90 w 2753"/>
                <a:gd name="T45" fmla="*/ 22 h 496"/>
                <a:gd name="T46" fmla="*/ 87 w 2753"/>
                <a:gd name="T47" fmla="*/ 24 h 496"/>
                <a:gd name="T48" fmla="*/ 82 w 2753"/>
                <a:gd name="T49" fmla="*/ 21 h 496"/>
                <a:gd name="T50" fmla="*/ 77 w 2753"/>
                <a:gd name="T51" fmla="*/ 27 h 496"/>
                <a:gd name="T52" fmla="*/ 75 w 2753"/>
                <a:gd name="T53" fmla="*/ 21 h 496"/>
                <a:gd name="T54" fmla="*/ 71 w 2753"/>
                <a:gd name="T55" fmla="*/ 23 h 496"/>
                <a:gd name="T56" fmla="*/ 60 w 2753"/>
                <a:gd name="T57" fmla="*/ 29 h 496"/>
                <a:gd name="T58" fmla="*/ 66 w 2753"/>
                <a:gd name="T59" fmla="*/ 25 h 496"/>
                <a:gd name="T60" fmla="*/ 57 w 2753"/>
                <a:gd name="T61" fmla="*/ 21 h 496"/>
                <a:gd name="T62" fmla="*/ 47 w 2753"/>
                <a:gd name="T63" fmla="*/ 29 h 496"/>
                <a:gd name="T64" fmla="*/ 37 w 2753"/>
                <a:gd name="T65" fmla="*/ 27 h 496"/>
                <a:gd name="T66" fmla="*/ 38 w 2753"/>
                <a:gd name="T67" fmla="*/ 29 h 496"/>
                <a:gd name="T68" fmla="*/ 41 w 2753"/>
                <a:gd name="T69" fmla="*/ 25 h 496"/>
                <a:gd name="T70" fmla="*/ 32 w 2753"/>
                <a:gd name="T71" fmla="*/ 23 h 496"/>
                <a:gd name="T72" fmla="*/ 20 w 2753"/>
                <a:gd name="T73" fmla="*/ 26 h 496"/>
                <a:gd name="T74" fmla="*/ 17 w 2753"/>
                <a:gd name="T75" fmla="*/ 21 h 496"/>
                <a:gd name="T76" fmla="*/ 11 w 2753"/>
                <a:gd name="T77" fmla="*/ 27 h 496"/>
                <a:gd name="T78" fmla="*/ 3 w 2753"/>
                <a:gd name="T79" fmla="*/ 23 h 496"/>
                <a:gd name="T80" fmla="*/ 7 w 2753"/>
                <a:gd name="T81" fmla="*/ 28 h 496"/>
                <a:gd name="T82" fmla="*/ 131 w 2753"/>
                <a:gd name="T83" fmla="*/ 4 h 496"/>
                <a:gd name="T84" fmla="*/ 128 w 2753"/>
                <a:gd name="T85" fmla="*/ 5 h 496"/>
                <a:gd name="T86" fmla="*/ 122 w 2753"/>
                <a:gd name="T87" fmla="*/ 5 h 496"/>
                <a:gd name="T88" fmla="*/ 118 w 2753"/>
                <a:gd name="T89" fmla="*/ 1 h 496"/>
                <a:gd name="T90" fmla="*/ 118 w 2753"/>
                <a:gd name="T91" fmla="*/ 6 h 496"/>
                <a:gd name="T92" fmla="*/ 121 w 2753"/>
                <a:gd name="T93" fmla="*/ 5 h 496"/>
                <a:gd name="T94" fmla="*/ 103 w 2753"/>
                <a:gd name="T95" fmla="*/ 8 h 496"/>
                <a:gd name="T96" fmla="*/ 103 w 2753"/>
                <a:gd name="T97" fmla="*/ 11 h 496"/>
                <a:gd name="T98" fmla="*/ 103 w 2753"/>
                <a:gd name="T99" fmla="*/ 5 h 496"/>
                <a:gd name="T100" fmla="*/ 105 w 2753"/>
                <a:gd name="T101" fmla="*/ 8 h 496"/>
                <a:gd name="T102" fmla="*/ 91 w 2753"/>
                <a:gd name="T103" fmla="*/ 0 h 496"/>
                <a:gd name="T104" fmla="*/ 91 w 2753"/>
                <a:gd name="T105" fmla="*/ 12 h 496"/>
                <a:gd name="T106" fmla="*/ 93 w 2753"/>
                <a:gd name="T107" fmla="*/ 6 h 496"/>
                <a:gd name="T108" fmla="*/ 83 w 2753"/>
                <a:gd name="T109" fmla="*/ 7 h 496"/>
                <a:gd name="T110" fmla="*/ 81 w 2753"/>
                <a:gd name="T111" fmla="*/ 4 h 496"/>
                <a:gd name="T112" fmla="*/ 73 w 2753"/>
                <a:gd name="T113" fmla="*/ 7 h 496"/>
                <a:gd name="T114" fmla="*/ 71 w 2753"/>
                <a:gd name="T115" fmla="*/ 1 h 496"/>
                <a:gd name="T116" fmla="*/ 50 w 2753"/>
                <a:gd name="T117" fmla="*/ 10 h 496"/>
                <a:gd name="T118" fmla="*/ 52 w 2753"/>
                <a:gd name="T119" fmla="*/ 8 h 496"/>
                <a:gd name="T120" fmla="*/ 44 w 2753"/>
                <a:gd name="T121" fmla="*/ 3 h 496"/>
                <a:gd name="T122" fmla="*/ 47 w 2753"/>
                <a:gd name="T123" fmla="*/ 3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2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15 w 1400"/>
                <a:gd name="T1" fmla="*/ 32 h 639"/>
                <a:gd name="T2" fmla="*/ 15 w 1400"/>
                <a:gd name="T3" fmla="*/ 28 h 639"/>
                <a:gd name="T4" fmla="*/ 15 w 1400"/>
                <a:gd name="T5" fmla="*/ 24 h 639"/>
                <a:gd name="T6" fmla="*/ 15 w 1400"/>
                <a:gd name="T7" fmla="*/ 20 h 639"/>
                <a:gd name="T8" fmla="*/ 15 w 1400"/>
                <a:gd name="T9" fmla="*/ 20 h 639"/>
                <a:gd name="T10" fmla="*/ 16 w 1400"/>
                <a:gd name="T11" fmla="*/ 20 h 639"/>
                <a:gd name="T12" fmla="*/ 21 w 1400"/>
                <a:gd name="T13" fmla="*/ 20 h 639"/>
                <a:gd name="T14" fmla="*/ 22 w 1400"/>
                <a:gd name="T15" fmla="*/ 19 h 639"/>
                <a:gd name="T16" fmla="*/ 19 w 1400"/>
                <a:gd name="T17" fmla="*/ 13 h 639"/>
                <a:gd name="T18" fmla="*/ 15 w 1400"/>
                <a:gd name="T19" fmla="*/ 6 h 639"/>
                <a:gd name="T20" fmla="*/ 12 w 1400"/>
                <a:gd name="T21" fmla="*/ 0 h 639"/>
                <a:gd name="T22" fmla="*/ 11 w 1400"/>
                <a:gd name="T23" fmla="*/ 0 h 639"/>
                <a:gd name="T24" fmla="*/ 7 w 1400"/>
                <a:gd name="T25" fmla="*/ 6 h 639"/>
                <a:gd name="T26" fmla="*/ 3 w 1400"/>
                <a:gd name="T27" fmla="*/ 13 h 639"/>
                <a:gd name="T28" fmla="*/ 0 w 1400"/>
                <a:gd name="T29" fmla="*/ 19 h 639"/>
                <a:gd name="T30" fmla="*/ 1 w 1400"/>
                <a:gd name="T31" fmla="*/ 20 h 639"/>
                <a:gd name="T32" fmla="*/ 6 w 1400"/>
                <a:gd name="T33" fmla="*/ 20 h 639"/>
                <a:gd name="T34" fmla="*/ 8 w 1400"/>
                <a:gd name="T35" fmla="*/ 20 h 639"/>
                <a:gd name="T36" fmla="*/ 8 w 1400"/>
                <a:gd name="T37" fmla="*/ 26 h 639"/>
                <a:gd name="T38" fmla="*/ 8 w 1400"/>
                <a:gd name="T39" fmla="*/ 33 h 639"/>
                <a:gd name="T40" fmla="*/ 8 w 1400"/>
                <a:gd name="T41" fmla="*/ 39 h 639"/>
                <a:gd name="T42" fmla="*/ 8 w 1400"/>
                <a:gd name="T43" fmla="*/ 39 h 639"/>
                <a:gd name="T44" fmla="*/ 15 w 1400"/>
                <a:gd name="T45" fmla="*/ 39 h 639"/>
                <a:gd name="T46" fmla="*/ 26 w 1400"/>
                <a:gd name="T47" fmla="*/ 39 h 639"/>
                <a:gd name="T48" fmla="*/ 40 w 1400"/>
                <a:gd name="T49" fmla="*/ 39 h 639"/>
                <a:gd name="T50" fmla="*/ 55 w 1400"/>
                <a:gd name="T51" fmla="*/ 39 h 639"/>
                <a:gd name="T52" fmla="*/ 69 w 1400"/>
                <a:gd name="T53" fmla="*/ 39 h 639"/>
                <a:gd name="T54" fmla="*/ 80 w 1400"/>
                <a:gd name="T55" fmla="*/ 39 h 639"/>
                <a:gd name="T56" fmla="*/ 86 w 1400"/>
                <a:gd name="T57" fmla="*/ 39 h 639"/>
                <a:gd name="T58" fmla="*/ 87 w 1400"/>
                <a:gd name="T59" fmla="*/ 38 h 639"/>
                <a:gd name="T60" fmla="*/ 87 w 1400"/>
                <a:gd name="T61" fmla="*/ 33 h 639"/>
                <a:gd name="T62" fmla="*/ 86 w 1400"/>
                <a:gd name="T63" fmla="*/ 32 h 639"/>
                <a:gd name="T64" fmla="*/ 80 w 1400"/>
                <a:gd name="T65" fmla="*/ 32 h 639"/>
                <a:gd name="T66" fmla="*/ 70 w 1400"/>
                <a:gd name="T67" fmla="*/ 32 h 639"/>
                <a:gd name="T68" fmla="*/ 58 w 1400"/>
                <a:gd name="T69" fmla="*/ 32 h 639"/>
                <a:gd name="T70" fmla="*/ 44 w 1400"/>
                <a:gd name="T71" fmla="*/ 32 h 639"/>
                <a:gd name="T72" fmla="*/ 31 w 1400"/>
                <a:gd name="T73" fmla="*/ 32 h 639"/>
                <a:gd name="T74" fmla="*/ 21 w 1400"/>
                <a:gd name="T75" fmla="*/ 32 h 639"/>
                <a:gd name="T76" fmla="*/ 16 w 1400"/>
                <a:gd name="T77" fmla="*/ 32 h 639"/>
                <a:gd name="T78" fmla="*/ 6 w 1400"/>
                <a:gd name="T79" fmla="*/ 16 h 639"/>
                <a:gd name="T80" fmla="*/ 8 w 1400"/>
                <a:gd name="T81" fmla="*/ 11 h 639"/>
                <a:gd name="T82" fmla="*/ 11 w 1400"/>
                <a:gd name="T83" fmla="*/ 7 h 639"/>
                <a:gd name="T84" fmla="*/ 14 w 1400"/>
                <a:gd name="T85" fmla="*/ 11 h 639"/>
                <a:gd name="T86" fmla="*/ 17 w 1400"/>
                <a:gd name="T87" fmla="*/ 16 h 639"/>
                <a:gd name="T88" fmla="*/ 11 w 1400"/>
                <a:gd name="T89" fmla="*/ 16 h 639"/>
                <a:gd name="T90" fmla="*/ 6 w 1400"/>
                <a:gd name="T91" fmla="*/ 16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3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99 w 2101"/>
                <a:gd name="T1" fmla="*/ 1 h 1421"/>
                <a:gd name="T2" fmla="*/ 97 w 2101"/>
                <a:gd name="T3" fmla="*/ 0 h 1421"/>
                <a:gd name="T4" fmla="*/ 85 w 2101"/>
                <a:gd name="T5" fmla="*/ 5 h 1421"/>
                <a:gd name="T6" fmla="*/ 73 w 2101"/>
                <a:gd name="T7" fmla="*/ 0 h 1421"/>
                <a:gd name="T8" fmla="*/ 71 w 2101"/>
                <a:gd name="T9" fmla="*/ 1 h 1421"/>
                <a:gd name="T10" fmla="*/ 83 w 2101"/>
                <a:gd name="T11" fmla="*/ 7 h 1421"/>
                <a:gd name="T12" fmla="*/ 98 w 2101"/>
                <a:gd name="T13" fmla="*/ 49 h 1421"/>
                <a:gd name="T14" fmla="*/ 103 w 2101"/>
                <a:gd name="T15" fmla="*/ 45 h 1421"/>
                <a:gd name="T16" fmla="*/ 105 w 2101"/>
                <a:gd name="T17" fmla="*/ 40 h 1421"/>
                <a:gd name="T18" fmla="*/ 104 w 2101"/>
                <a:gd name="T19" fmla="*/ 36 h 1421"/>
                <a:gd name="T20" fmla="*/ 97 w 2101"/>
                <a:gd name="T21" fmla="*/ 32 h 1421"/>
                <a:gd name="T22" fmla="*/ 80 w 2101"/>
                <a:gd name="T23" fmla="*/ 27 h 1421"/>
                <a:gd name="T24" fmla="*/ 72 w 2101"/>
                <a:gd name="T25" fmla="*/ 24 h 1421"/>
                <a:gd name="T26" fmla="*/ 70 w 2101"/>
                <a:gd name="T27" fmla="*/ 20 h 1421"/>
                <a:gd name="T28" fmla="*/ 73 w 2101"/>
                <a:gd name="T29" fmla="*/ 16 h 1421"/>
                <a:gd name="T30" fmla="*/ 79 w 2101"/>
                <a:gd name="T31" fmla="*/ 12 h 1421"/>
                <a:gd name="T32" fmla="*/ 90 w 2101"/>
                <a:gd name="T33" fmla="*/ 12 h 1421"/>
                <a:gd name="T34" fmla="*/ 96 w 2101"/>
                <a:gd name="T35" fmla="*/ 14 h 1421"/>
                <a:gd name="T36" fmla="*/ 102 w 2101"/>
                <a:gd name="T37" fmla="*/ 15 h 1421"/>
                <a:gd name="T38" fmla="*/ 97 w 2101"/>
                <a:gd name="T39" fmla="*/ 12 h 1421"/>
                <a:gd name="T40" fmla="*/ 87 w 2101"/>
                <a:gd name="T41" fmla="*/ 10 h 1421"/>
                <a:gd name="T42" fmla="*/ 72 w 2101"/>
                <a:gd name="T43" fmla="*/ 12 h 1421"/>
                <a:gd name="T44" fmla="*/ 69 w 2101"/>
                <a:gd name="T45" fmla="*/ 4 h 1421"/>
                <a:gd name="T46" fmla="*/ 59 w 2101"/>
                <a:gd name="T47" fmla="*/ 0 h 1421"/>
                <a:gd name="T48" fmla="*/ 36 w 2101"/>
                <a:gd name="T49" fmla="*/ 30 h 1421"/>
                <a:gd name="T50" fmla="*/ 22 w 2101"/>
                <a:gd name="T51" fmla="*/ 15 h 1421"/>
                <a:gd name="T52" fmla="*/ 2 w 2101"/>
                <a:gd name="T53" fmla="*/ 0 h 1421"/>
                <a:gd name="T54" fmla="*/ 0 w 2101"/>
                <a:gd name="T55" fmla="*/ 32 h 1421"/>
                <a:gd name="T56" fmla="*/ 5 w 2101"/>
                <a:gd name="T57" fmla="*/ 37 h 1421"/>
                <a:gd name="T58" fmla="*/ 5 w 2101"/>
                <a:gd name="T59" fmla="*/ 4 h 1421"/>
                <a:gd name="T60" fmla="*/ 31 w 2101"/>
                <a:gd name="T61" fmla="*/ 38 h 1421"/>
                <a:gd name="T62" fmla="*/ 24 w 2101"/>
                <a:gd name="T63" fmla="*/ 45 h 1421"/>
                <a:gd name="T64" fmla="*/ 25 w 2101"/>
                <a:gd name="T65" fmla="*/ 78 h 1421"/>
                <a:gd name="T66" fmla="*/ 28 w 2101"/>
                <a:gd name="T67" fmla="*/ 61 h 1421"/>
                <a:gd name="T68" fmla="*/ 37 w 2101"/>
                <a:gd name="T69" fmla="*/ 55 h 1421"/>
                <a:gd name="T70" fmla="*/ 56 w 2101"/>
                <a:gd name="T71" fmla="*/ 79 h 1421"/>
                <a:gd name="T72" fmla="*/ 82 w 2101"/>
                <a:gd name="T73" fmla="*/ 45 h 1421"/>
                <a:gd name="T74" fmla="*/ 83 w 2101"/>
                <a:gd name="T75" fmla="*/ 73 h 1421"/>
                <a:gd name="T76" fmla="*/ 92 w 2101"/>
                <a:gd name="T77" fmla="*/ 77 h 1421"/>
                <a:gd name="T78" fmla="*/ 92 w 2101"/>
                <a:gd name="T79" fmla="*/ 52 h 1421"/>
                <a:gd name="T80" fmla="*/ 105 w 2101"/>
                <a:gd name="T81" fmla="*/ 52 h 1421"/>
                <a:gd name="T82" fmla="*/ 106 w 2101"/>
                <a:gd name="T83" fmla="*/ 83 h 1421"/>
                <a:gd name="T84" fmla="*/ 114 w 2101"/>
                <a:gd name="T85" fmla="*/ 87 h 1421"/>
                <a:gd name="T86" fmla="*/ 114 w 2101"/>
                <a:gd name="T87" fmla="*/ 52 h 1421"/>
                <a:gd name="T88" fmla="*/ 131 w 2101"/>
                <a:gd name="T89" fmla="*/ 52 h 1421"/>
                <a:gd name="T90" fmla="*/ 113 w 2101"/>
                <a:gd name="T91" fmla="*/ 50 h 1421"/>
                <a:gd name="T92" fmla="*/ 92 w 2101"/>
                <a:gd name="T93" fmla="*/ 43 h 1421"/>
                <a:gd name="T94" fmla="*/ 81 w 2101"/>
                <a:gd name="T95" fmla="*/ 41 h 1421"/>
                <a:gd name="T96" fmla="*/ 70 w 2101"/>
                <a:gd name="T97" fmla="*/ 47 h 1421"/>
                <a:gd name="T98" fmla="*/ 62 w 2101"/>
                <a:gd name="T99" fmla="*/ 46 h 1421"/>
                <a:gd name="T100" fmla="*/ 70 w 2101"/>
                <a:gd name="T101" fmla="*/ 50 h 1421"/>
                <a:gd name="T102" fmla="*/ 62 w 2101"/>
                <a:gd name="T103" fmla="*/ 65 h 1421"/>
                <a:gd name="T104" fmla="*/ 54 w 2101"/>
                <a:gd name="T105" fmla="*/ 66 h 1421"/>
                <a:gd name="T106" fmla="*/ 34 w 2101"/>
                <a:gd name="T107" fmla="*/ 38 h 1421"/>
                <a:gd name="T108" fmla="*/ 61 w 2101"/>
                <a:gd name="T109" fmla="*/ 4 h 1421"/>
                <a:gd name="T110" fmla="*/ 61 w 2101"/>
                <a:gd name="T111" fmla="*/ 37 h 1421"/>
                <a:gd name="T112" fmla="*/ 69 w 2101"/>
                <a:gd name="T113" fmla="*/ 34 h 1421"/>
                <a:gd name="T114" fmla="*/ 78 w 2101"/>
                <a:gd name="T115" fmla="*/ 32 h 1421"/>
                <a:gd name="T116" fmla="*/ 91 w 2101"/>
                <a:gd name="T117" fmla="*/ 35 h 1421"/>
                <a:gd name="T118" fmla="*/ 96 w 2101"/>
                <a:gd name="T119" fmla="*/ 39 h 1421"/>
                <a:gd name="T120" fmla="*/ 96 w 2101"/>
                <a:gd name="T121" fmla="*/ 43 h 1421"/>
                <a:gd name="T122" fmla="*/ 95 w 2101"/>
                <a:gd name="T123" fmla="*/ 46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4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6 h 532"/>
                <a:gd name="T2" fmla="*/ 27 w 4304"/>
                <a:gd name="T3" fmla="*/ 5 h 532"/>
                <a:gd name="T4" fmla="*/ 40 w 4304"/>
                <a:gd name="T5" fmla="*/ 17 h 532"/>
                <a:gd name="T6" fmla="*/ 55 w 4304"/>
                <a:gd name="T7" fmla="*/ 13 h 532"/>
                <a:gd name="T8" fmla="*/ 53 w 4304"/>
                <a:gd name="T9" fmla="*/ 3 h 532"/>
                <a:gd name="T10" fmla="*/ 51 w 4304"/>
                <a:gd name="T11" fmla="*/ 9 h 532"/>
                <a:gd name="T12" fmla="*/ 46 w 4304"/>
                <a:gd name="T13" fmla="*/ 13 h 532"/>
                <a:gd name="T14" fmla="*/ 80 w 4304"/>
                <a:gd name="T15" fmla="*/ 3 h 532"/>
                <a:gd name="T16" fmla="*/ 72 w 4304"/>
                <a:gd name="T17" fmla="*/ 12 h 532"/>
                <a:gd name="T18" fmla="*/ 96 w 4304"/>
                <a:gd name="T19" fmla="*/ 12 h 532"/>
                <a:gd name="T20" fmla="*/ 86 w 4304"/>
                <a:gd name="T21" fmla="*/ 3 h 532"/>
                <a:gd name="T22" fmla="*/ 103 w 4304"/>
                <a:gd name="T23" fmla="*/ 14 h 532"/>
                <a:gd name="T24" fmla="*/ 101 w 4304"/>
                <a:gd name="T25" fmla="*/ 4 h 532"/>
                <a:gd name="T26" fmla="*/ 101 w 4304"/>
                <a:gd name="T27" fmla="*/ 6 h 532"/>
                <a:gd name="T28" fmla="*/ 103 w 4304"/>
                <a:gd name="T29" fmla="*/ 17 h 532"/>
                <a:gd name="T30" fmla="*/ 118 w 4304"/>
                <a:gd name="T31" fmla="*/ 17 h 532"/>
                <a:gd name="T32" fmla="*/ 146 w 4304"/>
                <a:gd name="T33" fmla="*/ 17 h 532"/>
                <a:gd name="T34" fmla="*/ 151 w 4304"/>
                <a:gd name="T35" fmla="*/ 4 h 532"/>
                <a:gd name="T36" fmla="*/ 149 w 4304"/>
                <a:gd name="T37" fmla="*/ 5 h 532"/>
                <a:gd name="T38" fmla="*/ 148 w 4304"/>
                <a:gd name="T39" fmla="*/ 15 h 532"/>
                <a:gd name="T40" fmla="*/ 171 w 4304"/>
                <a:gd name="T41" fmla="*/ 10 h 532"/>
                <a:gd name="T42" fmla="*/ 173 w 4304"/>
                <a:gd name="T43" fmla="*/ 5 h 532"/>
                <a:gd name="T44" fmla="*/ 173 w 4304"/>
                <a:gd name="T45" fmla="*/ 10 h 532"/>
                <a:gd name="T46" fmla="*/ 164 w 4304"/>
                <a:gd name="T47" fmla="*/ 11 h 532"/>
                <a:gd name="T48" fmla="*/ 184 w 4304"/>
                <a:gd name="T49" fmla="*/ 10 h 532"/>
                <a:gd name="T50" fmla="*/ 191 w 4304"/>
                <a:gd name="T51" fmla="*/ 13 h 532"/>
                <a:gd name="T52" fmla="*/ 203 w 4304"/>
                <a:gd name="T53" fmla="*/ 9 h 532"/>
                <a:gd name="T54" fmla="*/ 194 w 4304"/>
                <a:gd name="T55" fmla="*/ 5 h 532"/>
                <a:gd name="T56" fmla="*/ 202 w 4304"/>
                <a:gd name="T57" fmla="*/ 12 h 532"/>
                <a:gd name="T58" fmla="*/ 222 w 4304"/>
                <a:gd name="T59" fmla="*/ 14 h 532"/>
                <a:gd name="T60" fmla="*/ 221 w 4304"/>
                <a:gd name="T61" fmla="*/ 4 h 532"/>
                <a:gd name="T62" fmla="*/ 221 w 4304"/>
                <a:gd name="T63" fmla="*/ 6 h 532"/>
                <a:gd name="T64" fmla="*/ 223 w 4304"/>
                <a:gd name="T65" fmla="*/ 17 h 532"/>
                <a:gd name="T66" fmla="*/ 238 w 4304"/>
                <a:gd name="T67" fmla="*/ 17 h 532"/>
                <a:gd name="T68" fmla="*/ 262 w 4304"/>
                <a:gd name="T69" fmla="*/ 3 h 532"/>
                <a:gd name="T70" fmla="*/ 269 w 4304"/>
                <a:gd name="T71" fmla="*/ 17 h 532"/>
                <a:gd name="T72" fmla="*/ 31 w 4304"/>
                <a:gd name="T73" fmla="*/ 33 h 532"/>
                <a:gd name="T74" fmla="*/ 43 w 4304"/>
                <a:gd name="T75" fmla="*/ 33 h 532"/>
                <a:gd name="T76" fmla="*/ 51 w 4304"/>
                <a:gd name="T77" fmla="*/ 26 h 532"/>
                <a:gd name="T78" fmla="*/ 65 w 4304"/>
                <a:gd name="T79" fmla="*/ 33 h 532"/>
                <a:gd name="T80" fmla="*/ 66 w 4304"/>
                <a:gd name="T81" fmla="*/ 31 h 532"/>
                <a:gd name="T82" fmla="*/ 71 w 4304"/>
                <a:gd name="T83" fmla="*/ 25 h 532"/>
                <a:gd name="T84" fmla="*/ 82 w 4304"/>
                <a:gd name="T85" fmla="*/ 23 h 532"/>
                <a:gd name="T86" fmla="*/ 85 w 4304"/>
                <a:gd name="T87" fmla="*/ 21 h 532"/>
                <a:gd name="T88" fmla="*/ 98 w 4304"/>
                <a:gd name="T89" fmla="*/ 33 h 532"/>
                <a:gd name="T90" fmla="*/ 113 w 4304"/>
                <a:gd name="T91" fmla="*/ 24 h 532"/>
                <a:gd name="T92" fmla="*/ 137 w 4304"/>
                <a:gd name="T93" fmla="*/ 22 h 532"/>
                <a:gd name="T94" fmla="*/ 136 w 4304"/>
                <a:gd name="T95" fmla="*/ 31 h 532"/>
                <a:gd name="T96" fmla="*/ 147 w 4304"/>
                <a:gd name="T97" fmla="*/ 24 h 532"/>
                <a:gd name="T98" fmla="*/ 163 w 4304"/>
                <a:gd name="T99" fmla="*/ 22 h 532"/>
                <a:gd name="T100" fmla="*/ 163 w 4304"/>
                <a:gd name="T101" fmla="*/ 24 h 532"/>
                <a:gd name="T102" fmla="*/ 160 w 4304"/>
                <a:gd name="T103" fmla="*/ 33 h 532"/>
                <a:gd name="T104" fmla="*/ 170 w 4304"/>
                <a:gd name="T105" fmla="*/ 27 h 532"/>
                <a:gd name="T106" fmla="*/ 185 w 4304"/>
                <a:gd name="T107" fmla="*/ 21 h 532"/>
                <a:gd name="T108" fmla="*/ 197 w 4304"/>
                <a:gd name="T109" fmla="*/ 33 h 532"/>
                <a:gd name="T110" fmla="*/ 191 w 4304"/>
                <a:gd name="T111" fmla="*/ 29 h 532"/>
                <a:gd name="T112" fmla="*/ 204 w 4304"/>
                <a:gd name="T113" fmla="*/ 22 h 532"/>
                <a:gd name="T114" fmla="*/ 204 w 4304"/>
                <a:gd name="T115" fmla="*/ 27 h 532"/>
                <a:gd name="T116" fmla="*/ 223 w 4304"/>
                <a:gd name="T117" fmla="*/ 22 h 532"/>
                <a:gd name="T118" fmla="*/ 224 w 4304"/>
                <a:gd name="T119" fmla="*/ 24 h 532"/>
                <a:gd name="T120" fmla="*/ 220 w 4304"/>
                <a:gd name="T121" fmla="*/ 33 h 532"/>
                <a:gd name="T122" fmla="*/ 232 w 4304"/>
                <a:gd name="T123" fmla="*/ 3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5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35 w 1529"/>
                <a:gd name="T1" fmla="*/ 36 h 1275"/>
                <a:gd name="T2" fmla="*/ 53 w 1529"/>
                <a:gd name="T3" fmla="*/ 36 h 1275"/>
                <a:gd name="T4" fmla="*/ 53 w 1529"/>
                <a:gd name="T5" fmla="*/ 27 h 1275"/>
                <a:gd name="T6" fmla="*/ 26 w 1529"/>
                <a:gd name="T7" fmla="*/ 27 h 1275"/>
                <a:gd name="T8" fmla="*/ 26 w 1529"/>
                <a:gd name="T9" fmla="*/ 54 h 1275"/>
                <a:gd name="T10" fmla="*/ 70 w 1529"/>
                <a:gd name="T11" fmla="*/ 54 h 1275"/>
                <a:gd name="T12" fmla="*/ 70 w 1529"/>
                <a:gd name="T13" fmla="*/ 9 h 1275"/>
                <a:gd name="T14" fmla="*/ 8 w 1529"/>
                <a:gd name="T15" fmla="*/ 9 h 1275"/>
                <a:gd name="T16" fmla="*/ 8 w 1529"/>
                <a:gd name="T17" fmla="*/ 72 h 1275"/>
                <a:gd name="T18" fmla="*/ 86 w 1529"/>
                <a:gd name="T19" fmla="*/ 72 h 1275"/>
                <a:gd name="T20" fmla="*/ 86 w 1529"/>
                <a:gd name="T21" fmla="*/ 1 h 1275"/>
                <a:gd name="T22" fmla="*/ 95 w 1529"/>
                <a:gd name="T23" fmla="*/ 1 h 1275"/>
                <a:gd name="T24" fmla="*/ 95 w 1529"/>
                <a:gd name="T25" fmla="*/ 80 h 1275"/>
                <a:gd name="T26" fmla="*/ 0 w 1529"/>
                <a:gd name="T27" fmla="*/ 80 h 1275"/>
                <a:gd name="T28" fmla="*/ 0 w 1529"/>
                <a:gd name="T29" fmla="*/ 80 h 1275"/>
                <a:gd name="T30" fmla="*/ 0 w 1529"/>
                <a:gd name="T31" fmla="*/ 0 h 1275"/>
                <a:gd name="T32" fmla="*/ 79 w 1529"/>
                <a:gd name="T33" fmla="*/ 0 h 1275"/>
                <a:gd name="T34" fmla="*/ 79 w 1529"/>
                <a:gd name="T35" fmla="*/ 4 h 1275"/>
                <a:gd name="T36" fmla="*/ 79 w 1529"/>
                <a:gd name="T37" fmla="*/ 8 h 1275"/>
                <a:gd name="T38" fmla="*/ 79 w 1529"/>
                <a:gd name="T39" fmla="*/ 12 h 1275"/>
                <a:gd name="T40" fmla="*/ 79 w 1529"/>
                <a:gd name="T41" fmla="*/ 16 h 1275"/>
                <a:gd name="T42" fmla="*/ 79 w 1529"/>
                <a:gd name="T43" fmla="*/ 20 h 1275"/>
                <a:gd name="T44" fmla="*/ 79 w 1529"/>
                <a:gd name="T45" fmla="*/ 24 h 1275"/>
                <a:gd name="T46" fmla="*/ 79 w 1529"/>
                <a:gd name="T47" fmla="*/ 28 h 1275"/>
                <a:gd name="T48" fmla="*/ 79 w 1529"/>
                <a:gd name="T49" fmla="*/ 32 h 1275"/>
                <a:gd name="T50" fmla="*/ 79 w 1529"/>
                <a:gd name="T51" fmla="*/ 35 h 1275"/>
                <a:gd name="T52" fmla="*/ 79 w 1529"/>
                <a:gd name="T53" fmla="*/ 39 h 1275"/>
                <a:gd name="T54" fmla="*/ 79 w 1529"/>
                <a:gd name="T55" fmla="*/ 43 h 1275"/>
                <a:gd name="T56" fmla="*/ 79 w 1529"/>
                <a:gd name="T57" fmla="*/ 47 h 1275"/>
                <a:gd name="T58" fmla="*/ 79 w 1529"/>
                <a:gd name="T59" fmla="*/ 51 h 1275"/>
                <a:gd name="T60" fmla="*/ 79 w 1529"/>
                <a:gd name="T61" fmla="*/ 55 h 1275"/>
                <a:gd name="T62" fmla="*/ 79 w 1529"/>
                <a:gd name="T63" fmla="*/ 59 h 1275"/>
                <a:gd name="T64" fmla="*/ 79 w 1529"/>
                <a:gd name="T65" fmla="*/ 63 h 1275"/>
                <a:gd name="T66" fmla="*/ 75 w 1529"/>
                <a:gd name="T67" fmla="*/ 63 h 1275"/>
                <a:gd name="T68" fmla="*/ 71 w 1529"/>
                <a:gd name="T69" fmla="*/ 63 h 1275"/>
                <a:gd name="T70" fmla="*/ 67 w 1529"/>
                <a:gd name="T71" fmla="*/ 63 h 1275"/>
                <a:gd name="T72" fmla="*/ 64 w 1529"/>
                <a:gd name="T73" fmla="*/ 63 h 1275"/>
                <a:gd name="T74" fmla="*/ 60 w 1529"/>
                <a:gd name="T75" fmla="*/ 63 h 1275"/>
                <a:gd name="T76" fmla="*/ 56 w 1529"/>
                <a:gd name="T77" fmla="*/ 63 h 1275"/>
                <a:gd name="T78" fmla="*/ 52 w 1529"/>
                <a:gd name="T79" fmla="*/ 63 h 1275"/>
                <a:gd name="T80" fmla="*/ 48 w 1529"/>
                <a:gd name="T81" fmla="*/ 63 h 1275"/>
                <a:gd name="T82" fmla="*/ 44 w 1529"/>
                <a:gd name="T83" fmla="*/ 63 h 1275"/>
                <a:gd name="T84" fmla="*/ 40 w 1529"/>
                <a:gd name="T85" fmla="*/ 63 h 1275"/>
                <a:gd name="T86" fmla="*/ 37 w 1529"/>
                <a:gd name="T87" fmla="*/ 63 h 1275"/>
                <a:gd name="T88" fmla="*/ 33 w 1529"/>
                <a:gd name="T89" fmla="*/ 63 h 1275"/>
                <a:gd name="T90" fmla="*/ 29 w 1529"/>
                <a:gd name="T91" fmla="*/ 63 h 1275"/>
                <a:gd name="T92" fmla="*/ 25 w 1529"/>
                <a:gd name="T93" fmla="*/ 63 h 1275"/>
                <a:gd name="T94" fmla="*/ 21 w 1529"/>
                <a:gd name="T95" fmla="*/ 63 h 1275"/>
                <a:gd name="T96" fmla="*/ 17 w 1529"/>
                <a:gd name="T97" fmla="*/ 63 h 1275"/>
                <a:gd name="T98" fmla="*/ 17 w 1529"/>
                <a:gd name="T99" fmla="*/ 57 h 1275"/>
                <a:gd name="T100" fmla="*/ 17 w 1529"/>
                <a:gd name="T101" fmla="*/ 51 h 1275"/>
                <a:gd name="T102" fmla="*/ 17 w 1529"/>
                <a:gd name="T103" fmla="*/ 46 h 1275"/>
                <a:gd name="T104" fmla="*/ 17 w 1529"/>
                <a:gd name="T105" fmla="*/ 40 h 1275"/>
                <a:gd name="T106" fmla="*/ 17 w 1529"/>
                <a:gd name="T107" fmla="*/ 35 h 1275"/>
                <a:gd name="T108" fmla="*/ 17 w 1529"/>
                <a:gd name="T109" fmla="*/ 29 h 1275"/>
                <a:gd name="T110" fmla="*/ 17 w 1529"/>
                <a:gd name="T111" fmla="*/ 23 h 1275"/>
                <a:gd name="T112" fmla="*/ 17 w 1529"/>
                <a:gd name="T113" fmla="*/ 18 h 1275"/>
                <a:gd name="T114" fmla="*/ 61 w 1529"/>
                <a:gd name="T115" fmla="*/ 18 h 1275"/>
                <a:gd name="T116" fmla="*/ 61 w 1529"/>
                <a:gd name="T117" fmla="*/ 45 h 1275"/>
                <a:gd name="T118" fmla="*/ 35 w 1529"/>
                <a:gd name="T119" fmla="*/ 45 h 1275"/>
                <a:gd name="T120" fmla="*/ 35 w 1529"/>
                <a:gd name="T121" fmla="*/ 36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6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61 w 2467"/>
                <a:gd name="T1" fmla="*/ 5 h 262"/>
                <a:gd name="T2" fmla="*/ 59 w 2467"/>
                <a:gd name="T3" fmla="*/ 3 h 262"/>
                <a:gd name="T4" fmla="*/ 61 w 2467"/>
                <a:gd name="T5" fmla="*/ 13 h 262"/>
                <a:gd name="T6" fmla="*/ 46 w 2467"/>
                <a:gd name="T7" fmla="*/ 13 h 262"/>
                <a:gd name="T8" fmla="*/ 41 w 2467"/>
                <a:gd name="T9" fmla="*/ 10 h 262"/>
                <a:gd name="T10" fmla="*/ 42 w 2467"/>
                <a:gd name="T11" fmla="*/ 10 h 262"/>
                <a:gd name="T12" fmla="*/ 39 w 2467"/>
                <a:gd name="T13" fmla="*/ 4 h 262"/>
                <a:gd name="T14" fmla="*/ 43 w 2467"/>
                <a:gd name="T15" fmla="*/ 5 h 262"/>
                <a:gd name="T16" fmla="*/ 43 w 2467"/>
                <a:gd name="T17" fmla="*/ 7 h 262"/>
                <a:gd name="T18" fmla="*/ 42 w 2467"/>
                <a:gd name="T19" fmla="*/ 13 h 262"/>
                <a:gd name="T20" fmla="*/ 33 w 2467"/>
                <a:gd name="T21" fmla="*/ 1 h 262"/>
                <a:gd name="T22" fmla="*/ 35 w 2467"/>
                <a:gd name="T23" fmla="*/ 11 h 262"/>
                <a:gd name="T24" fmla="*/ 31 w 2467"/>
                <a:gd name="T25" fmla="*/ 5 h 262"/>
                <a:gd name="T26" fmla="*/ 37 w 2467"/>
                <a:gd name="T27" fmla="*/ 4 h 262"/>
                <a:gd name="T28" fmla="*/ 33 w 2467"/>
                <a:gd name="T29" fmla="*/ 6 h 262"/>
                <a:gd name="T30" fmla="*/ 37 w 2467"/>
                <a:gd name="T31" fmla="*/ 12 h 262"/>
                <a:gd name="T32" fmla="*/ 28 w 2467"/>
                <a:gd name="T33" fmla="*/ 3 h 262"/>
                <a:gd name="T34" fmla="*/ 24 w 2467"/>
                <a:gd name="T35" fmla="*/ 14 h 262"/>
                <a:gd name="T36" fmla="*/ 21 w 2467"/>
                <a:gd name="T37" fmla="*/ 13 h 262"/>
                <a:gd name="T38" fmla="*/ 1 w 2467"/>
                <a:gd name="T39" fmla="*/ 11 h 262"/>
                <a:gd name="T40" fmla="*/ 5 w 2467"/>
                <a:gd name="T41" fmla="*/ 6 h 262"/>
                <a:gd name="T42" fmla="*/ 1 w 2467"/>
                <a:gd name="T43" fmla="*/ 5 h 262"/>
                <a:gd name="T44" fmla="*/ 7 w 2467"/>
                <a:gd name="T45" fmla="*/ 4 h 262"/>
                <a:gd name="T46" fmla="*/ 3 w 2467"/>
                <a:gd name="T47" fmla="*/ 10 h 262"/>
                <a:gd name="T48" fmla="*/ 5 w 2467"/>
                <a:gd name="T49" fmla="*/ 8 h 262"/>
                <a:gd name="T50" fmla="*/ 147 w 2467"/>
                <a:gd name="T51" fmla="*/ 11 h 262"/>
                <a:gd name="T52" fmla="*/ 152 w 2467"/>
                <a:gd name="T53" fmla="*/ 5 h 262"/>
                <a:gd name="T54" fmla="*/ 147 w 2467"/>
                <a:gd name="T55" fmla="*/ 5 h 262"/>
                <a:gd name="T56" fmla="*/ 154 w 2467"/>
                <a:gd name="T57" fmla="*/ 5 h 262"/>
                <a:gd name="T58" fmla="*/ 150 w 2467"/>
                <a:gd name="T59" fmla="*/ 10 h 262"/>
                <a:gd name="T60" fmla="*/ 143 w 2467"/>
                <a:gd name="T61" fmla="*/ 13 h 262"/>
                <a:gd name="T62" fmla="*/ 139 w 2467"/>
                <a:gd name="T63" fmla="*/ 11 h 262"/>
                <a:gd name="T64" fmla="*/ 135 w 2467"/>
                <a:gd name="T65" fmla="*/ 4 h 262"/>
                <a:gd name="T66" fmla="*/ 141 w 2467"/>
                <a:gd name="T67" fmla="*/ 11 h 262"/>
                <a:gd name="T68" fmla="*/ 126 w 2467"/>
                <a:gd name="T69" fmla="*/ 1 h 262"/>
                <a:gd name="T70" fmla="*/ 120 w 2467"/>
                <a:gd name="T71" fmla="*/ 2 h 262"/>
                <a:gd name="T72" fmla="*/ 122 w 2467"/>
                <a:gd name="T73" fmla="*/ 11 h 262"/>
                <a:gd name="T74" fmla="*/ 118 w 2467"/>
                <a:gd name="T75" fmla="*/ 6 h 262"/>
                <a:gd name="T76" fmla="*/ 124 w 2467"/>
                <a:gd name="T77" fmla="*/ 4 h 262"/>
                <a:gd name="T78" fmla="*/ 120 w 2467"/>
                <a:gd name="T79" fmla="*/ 5 h 262"/>
                <a:gd name="T80" fmla="*/ 124 w 2467"/>
                <a:gd name="T81" fmla="*/ 12 h 262"/>
                <a:gd name="T82" fmla="*/ 118 w 2467"/>
                <a:gd name="T83" fmla="*/ 10 h 262"/>
                <a:gd name="T84" fmla="*/ 105 w 2467"/>
                <a:gd name="T85" fmla="*/ 13 h 262"/>
                <a:gd name="T86" fmla="*/ 108 w 2467"/>
                <a:gd name="T87" fmla="*/ 7 h 262"/>
                <a:gd name="T88" fmla="*/ 107 w 2467"/>
                <a:gd name="T89" fmla="*/ 6 h 262"/>
                <a:gd name="T90" fmla="*/ 110 w 2467"/>
                <a:gd name="T91" fmla="*/ 3 h 262"/>
                <a:gd name="T92" fmla="*/ 108 w 2467"/>
                <a:gd name="T93" fmla="*/ 9 h 262"/>
                <a:gd name="T94" fmla="*/ 108 w 2467"/>
                <a:gd name="T95" fmla="*/ 11 h 262"/>
                <a:gd name="T96" fmla="*/ 101 w 2467"/>
                <a:gd name="T97" fmla="*/ 3 h 262"/>
                <a:gd name="T98" fmla="*/ 99 w 2467"/>
                <a:gd name="T99" fmla="*/ 5 h 262"/>
                <a:gd name="T100" fmla="*/ 94 w 2467"/>
                <a:gd name="T101" fmla="*/ 3 h 262"/>
                <a:gd name="T102" fmla="*/ 84 w 2467"/>
                <a:gd name="T103" fmla="*/ 10 h 262"/>
                <a:gd name="T104" fmla="*/ 86 w 2467"/>
                <a:gd name="T105" fmla="*/ 5 h 262"/>
                <a:gd name="T106" fmla="*/ 86 w 2467"/>
                <a:gd name="T107" fmla="*/ 3 h 262"/>
                <a:gd name="T108" fmla="*/ 85 w 2467"/>
                <a:gd name="T109" fmla="*/ 13 h 262"/>
                <a:gd name="T110" fmla="*/ 77 w 2467"/>
                <a:gd name="T111" fmla="*/ 11 h 262"/>
                <a:gd name="T112" fmla="*/ 76 w 2467"/>
                <a:gd name="T113" fmla="*/ 5 h 262"/>
                <a:gd name="T114" fmla="*/ 79 w 2467"/>
                <a:gd name="T115" fmla="*/ 3 h 262"/>
                <a:gd name="T116" fmla="*/ 78 w 2467"/>
                <a:gd name="T117" fmla="*/ 13 h 262"/>
                <a:gd name="T118" fmla="*/ 68 w 2467"/>
                <a:gd name="T119" fmla="*/ 13 h 262"/>
                <a:gd name="T120" fmla="*/ 66 w 2467"/>
                <a:gd name="T121" fmla="*/ 4 h 262"/>
                <a:gd name="T122" fmla="*/ 68 w 2467"/>
                <a:gd name="T123" fmla="*/ 10 h 262"/>
                <a:gd name="T124" fmla="*/ 69 w 2467"/>
                <a:gd name="T125" fmla="*/ 6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7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23 w 2131"/>
                <a:gd name="T1" fmla="*/ 3 h 263"/>
                <a:gd name="T2" fmla="*/ 126 w 2131"/>
                <a:gd name="T3" fmla="*/ 4 h 263"/>
                <a:gd name="T4" fmla="*/ 123 w 2131"/>
                <a:gd name="T5" fmla="*/ 5 h 263"/>
                <a:gd name="T6" fmla="*/ 115 w 2131"/>
                <a:gd name="T7" fmla="*/ 13 h 263"/>
                <a:gd name="T8" fmla="*/ 111 w 2131"/>
                <a:gd name="T9" fmla="*/ 10 h 263"/>
                <a:gd name="T10" fmla="*/ 116 w 2131"/>
                <a:gd name="T11" fmla="*/ 6 h 263"/>
                <a:gd name="T12" fmla="*/ 114 w 2131"/>
                <a:gd name="T13" fmla="*/ 6 h 263"/>
                <a:gd name="T14" fmla="*/ 115 w 2131"/>
                <a:gd name="T15" fmla="*/ 3 h 263"/>
                <a:gd name="T16" fmla="*/ 119 w 2131"/>
                <a:gd name="T17" fmla="*/ 12 h 263"/>
                <a:gd name="T18" fmla="*/ 114 w 2131"/>
                <a:gd name="T19" fmla="*/ 11 h 263"/>
                <a:gd name="T20" fmla="*/ 116 w 2131"/>
                <a:gd name="T21" fmla="*/ 8 h 263"/>
                <a:gd name="T22" fmla="*/ 103 w 2131"/>
                <a:gd name="T23" fmla="*/ 13 h 263"/>
                <a:gd name="T24" fmla="*/ 93 w 2131"/>
                <a:gd name="T25" fmla="*/ 3 h 263"/>
                <a:gd name="T26" fmla="*/ 96 w 2131"/>
                <a:gd name="T27" fmla="*/ 4 h 263"/>
                <a:gd name="T28" fmla="*/ 93 w 2131"/>
                <a:gd name="T29" fmla="*/ 5 h 263"/>
                <a:gd name="T30" fmla="*/ 84 w 2131"/>
                <a:gd name="T31" fmla="*/ 13 h 263"/>
                <a:gd name="T32" fmla="*/ 82 w 2131"/>
                <a:gd name="T33" fmla="*/ 4 h 263"/>
                <a:gd name="T34" fmla="*/ 86 w 2131"/>
                <a:gd name="T35" fmla="*/ 13 h 263"/>
                <a:gd name="T36" fmla="*/ 86 w 2131"/>
                <a:gd name="T37" fmla="*/ 11 h 263"/>
                <a:gd name="T38" fmla="*/ 85 w 2131"/>
                <a:gd name="T39" fmla="*/ 5 h 263"/>
                <a:gd name="T40" fmla="*/ 77 w 2131"/>
                <a:gd name="T41" fmla="*/ 11 h 263"/>
                <a:gd name="T42" fmla="*/ 76 w 2131"/>
                <a:gd name="T43" fmla="*/ 6 h 263"/>
                <a:gd name="T44" fmla="*/ 78 w 2131"/>
                <a:gd name="T45" fmla="*/ 3 h 263"/>
                <a:gd name="T46" fmla="*/ 78 w 2131"/>
                <a:gd name="T47" fmla="*/ 13 h 263"/>
                <a:gd name="T48" fmla="*/ 67 w 2131"/>
                <a:gd name="T49" fmla="*/ 10 h 263"/>
                <a:gd name="T50" fmla="*/ 69 w 2131"/>
                <a:gd name="T51" fmla="*/ 6 h 263"/>
                <a:gd name="T52" fmla="*/ 65 w 2131"/>
                <a:gd name="T53" fmla="*/ 3 h 263"/>
                <a:gd name="T54" fmla="*/ 71 w 2131"/>
                <a:gd name="T55" fmla="*/ 3 h 263"/>
                <a:gd name="T56" fmla="*/ 70 w 2131"/>
                <a:gd name="T57" fmla="*/ 13 h 263"/>
                <a:gd name="T58" fmla="*/ 54 w 2131"/>
                <a:gd name="T59" fmla="*/ 13 h 263"/>
                <a:gd name="T60" fmla="*/ 50 w 2131"/>
                <a:gd name="T61" fmla="*/ 10 h 263"/>
                <a:gd name="T62" fmla="*/ 55 w 2131"/>
                <a:gd name="T63" fmla="*/ 6 h 263"/>
                <a:gd name="T64" fmla="*/ 53 w 2131"/>
                <a:gd name="T65" fmla="*/ 6 h 263"/>
                <a:gd name="T66" fmla="*/ 54 w 2131"/>
                <a:gd name="T67" fmla="*/ 3 h 263"/>
                <a:gd name="T68" fmla="*/ 58 w 2131"/>
                <a:gd name="T69" fmla="*/ 12 h 263"/>
                <a:gd name="T70" fmla="*/ 53 w 2131"/>
                <a:gd name="T71" fmla="*/ 11 h 263"/>
                <a:gd name="T72" fmla="*/ 55 w 2131"/>
                <a:gd name="T73" fmla="*/ 8 h 263"/>
                <a:gd name="T74" fmla="*/ 41 w 2131"/>
                <a:gd name="T75" fmla="*/ 10 h 263"/>
                <a:gd name="T76" fmla="*/ 39 w 2131"/>
                <a:gd name="T77" fmla="*/ 6 h 263"/>
                <a:gd name="T78" fmla="*/ 41 w 2131"/>
                <a:gd name="T79" fmla="*/ 3 h 263"/>
                <a:gd name="T80" fmla="*/ 43 w 2131"/>
                <a:gd name="T81" fmla="*/ 12 h 263"/>
                <a:gd name="T82" fmla="*/ 39 w 2131"/>
                <a:gd name="T83" fmla="*/ 13 h 263"/>
                <a:gd name="T84" fmla="*/ 31 w 2131"/>
                <a:gd name="T85" fmla="*/ 5 h 263"/>
                <a:gd name="T86" fmla="*/ 32 w 2131"/>
                <a:gd name="T87" fmla="*/ 11 h 263"/>
                <a:gd name="T88" fmla="*/ 34 w 2131"/>
                <a:gd name="T89" fmla="*/ 13 h 263"/>
                <a:gd name="T90" fmla="*/ 28 w 2131"/>
                <a:gd name="T91" fmla="*/ 10 h 263"/>
                <a:gd name="T92" fmla="*/ 33 w 2131"/>
                <a:gd name="T93" fmla="*/ 3 h 263"/>
                <a:gd name="T94" fmla="*/ 23 w 2131"/>
                <a:gd name="T95" fmla="*/ 2 h 263"/>
                <a:gd name="T96" fmla="*/ 27 w 2131"/>
                <a:gd name="T97" fmla="*/ 13 h 263"/>
                <a:gd name="T98" fmla="*/ 14 w 2131"/>
                <a:gd name="T99" fmla="*/ 13 h 263"/>
                <a:gd name="T100" fmla="*/ 17 w 2131"/>
                <a:gd name="T101" fmla="*/ 11 h 263"/>
                <a:gd name="T102" fmla="*/ 9 w 2131"/>
                <a:gd name="T103" fmla="*/ 13 h 263"/>
                <a:gd name="T104" fmla="*/ 5 w 2131"/>
                <a:gd name="T105" fmla="*/ 11 h 263"/>
                <a:gd name="T106" fmla="*/ 1 w 2131"/>
                <a:gd name="T107" fmla="*/ 7 h 263"/>
                <a:gd name="T108" fmla="*/ 3 w 2131"/>
                <a:gd name="T109" fmla="*/ 3 h 263"/>
                <a:gd name="T110" fmla="*/ 5 w 2131"/>
                <a:gd name="T111" fmla="*/ 6 h 263"/>
                <a:gd name="T112" fmla="*/ 3 w 2131"/>
                <a:gd name="T113" fmla="*/ 6 h 263"/>
                <a:gd name="T114" fmla="*/ 7 w 2131"/>
                <a:gd name="T115" fmla="*/ 12 h 263"/>
                <a:gd name="T116" fmla="*/ 1 w 2131"/>
                <a:gd name="T117" fmla="*/ 11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8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60 w 2582"/>
                <a:gd name="T1" fmla="*/ 15 h 254"/>
                <a:gd name="T2" fmla="*/ 151 w 2582"/>
                <a:gd name="T3" fmla="*/ 14 h 254"/>
                <a:gd name="T4" fmla="*/ 154 w 2582"/>
                <a:gd name="T5" fmla="*/ 4 h 254"/>
                <a:gd name="T6" fmla="*/ 142 w 2582"/>
                <a:gd name="T7" fmla="*/ 13 h 254"/>
                <a:gd name="T8" fmla="*/ 146 w 2582"/>
                <a:gd name="T9" fmla="*/ 5 h 254"/>
                <a:gd name="T10" fmla="*/ 145 w 2582"/>
                <a:gd name="T11" fmla="*/ 12 h 254"/>
                <a:gd name="T12" fmla="*/ 144 w 2582"/>
                <a:gd name="T13" fmla="*/ 7 h 254"/>
                <a:gd name="T14" fmla="*/ 137 w 2582"/>
                <a:gd name="T15" fmla="*/ 6 h 254"/>
                <a:gd name="T16" fmla="*/ 137 w 2582"/>
                <a:gd name="T17" fmla="*/ 4 h 254"/>
                <a:gd name="T18" fmla="*/ 137 w 2582"/>
                <a:gd name="T19" fmla="*/ 14 h 254"/>
                <a:gd name="T20" fmla="*/ 130 w 2582"/>
                <a:gd name="T21" fmla="*/ 4 h 254"/>
                <a:gd name="T22" fmla="*/ 126 w 2582"/>
                <a:gd name="T23" fmla="*/ 7 h 254"/>
                <a:gd name="T24" fmla="*/ 118 w 2582"/>
                <a:gd name="T25" fmla="*/ 14 h 254"/>
                <a:gd name="T26" fmla="*/ 119 w 2582"/>
                <a:gd name="T27" fmla="*/ 4 h 254"/>
                <a:gd name="T28" fmla="*/ 119 w 2582"/>
                <a:gd name="T29" fmla="*/ 6 h 254"/>
                <a:gd name="T30" fmla="*/ 119 w 2582"/>
                <a:gd name="T31" fmla="*/ 12 h 254"/>
                <a:gd name="T32" fmla="*/ 111 w 2582"/>
                <a:gd name="T33" fmla="*/ 12 h 254"/>
                <a:gd name="T34" fmla="*/ 110 w 2582"/>
                <a:gd name="T35" fmla="*/ 7 h 254"/>
                <a:gd name="T36" fmla="*/ 113 w 2582"/>
                <a:gd name="T37" fmla="*/ 5 h 254"/>
                <a:gd name="T38" fmla="*/ 110 w 2582"/>
                <a:gd name="T39" fmla="*/ 14 h 254"/>
                <a:gd name="T40" fmla="*/ 102 w 2582"/>
                <a:gd name="T41" fmla="*/ 12 h 254"/>
                <a:gd name="T42" fmla="*/ 99 w 2582"/>
                <a:gd name="T43" fmla="*/ 5 h 254"/>
                <a:gd name="T44" fmla="*/ 105 w 2582"/>
                <a:gd name="T45" fmla="*/ 13 h 254"/>
                <a:gd name="T46" fmla="*/ 88 w 2582"/>
                <a:gd name="T47" fmla="*/ 14 h 254"/>
                <a:gd name="T48" fmla="*/ 84 w 2582"/>
                <a:gd name="T49" fmla="*/ 9 h 254"/>
                <a:gd name="T50" fmla="*/ 88 w 2582"/>
                <a:gd name="T51" fmla="*/ 6 h 254"/>
                <a:gd name="T52" fmla="*/ 87 w 2582"/>
                <a:gd name="T53" fmla="*/ 4 h 254"/>
                <a:gd name="T54" fmla="*/ 89 w 2582"/>
                <a:gd name="T55" fmla="*/ 14 h 254"/>
                <a:gd name="T56" fmla="*/ 88 w 2582"/>
                <a:gd name="T57" fmla="*/ 12 h 254"/>
                <a:gd name="T58" fmla="*/ 75 w 2582"/>
                <a:gd name="T59" fmla="*/ 12 h 254"/>
                <a:gd name="T60" fmla="*/ 75 w 2582"/>
                <a:gd name="T61" fmla="*/ 7 h 254"/>
                <a:gd name="T62" fmla="*/ 79 w 2582"/>
                <a:gd name="T63" fmla="*/ 6 h 254"/>
                <a:gd name="T64" fmla="*/ 72 w 2582"/>
                <a:gd name="T65" fmla="*/ 12 h 254"/>
                <a:gd name="T66" fmla="*/ 62 w 2582"/>
                <a:gd name="T67" fmla="*/ 1 h 254"/>
                <a:gd name="T68" fmla="*/ 59 w 2582"/>
                <a:gd name="T69" fmla="*/ 12 h 254"/>
                <a:gd name="T70" fmla="*/ 55 w 2582"/>
                <a:gd name="T71" fmla="*/ 7 h 254"/>
                <a:gd name="T72" fmla="*/ 61 w 2582"/>
                <a:gd name="T73" fmla="*/ 5 h 254"/>
                <a:gd name="T74" fmla="*/ 57 w 2582"/>
                <a:gd name="T75" fmla="*/ 7 h 254"/>
                <a:gd name="T76" fmla="*/ 60 w 2582"/>
                <a:gd name="T77" fmla="*/ 14 h 254"/>
                <a:gd name="T78" fmla="*/ 45 w 2582"/>
                <a:gd name="T79" fmla="*/ 14 h 254"/>
                <a:gd name="T80" fmla="*/ 42 w 2582"/>
                <a:gd name="T81" fmla="*/ 4 h 254"/>
                <a:gd name="T82" fmla="*/ 40 w 2582"/>
                <a:gd name="T83" fmla="*/ 7 h 254"/>
                <a:gd name="T84" fmla="*/ 28 w 2582"/>
                <a:gd name="T85" fmla="*/ 13 h 254"/>
                <a:gd name="T86" fmla="*/ 33 w 2582"/>
                <a:gd name="T87" fmla="*/ 5 h 254"/>
                <a:gd name="T88" fmla="*/ 33 w 2582"/>
                <a:gd name="T89" fmla="*/ 11 h 254"/>
                <a:gd name="T90" fmla="*/ 31 w 2582"/>
                <a:gd name="T91" fmla="*/ 7 h 254"/>
                <a:gd name="T92" fmla="*/ 22 w 2582"/>
                <a:gd name="T93" fmla="*/ 7 h 254"/>
                <a:gd name="T94" fmla="*/ 27 w 2582"/>
                <a:gd name="T95" fmla="*/ 12 h 254"/>
                <a:gd name="T96" fmla="*/ 20 w 2582"/>
                <a:gd name="T97" fmla="*/ 11 h 254"/>
                <a:gd name="T98" fmla="*/ 26 w 2582"/>
                <a:gd name="T99" fmla="*/ 5 h 254"/>
                <a:gd name="T100" fmla="*/ 18 w 2582"/>
                <a:gd name="T101" fmla="*/ 5 h 254"/>
                <a:gd name="T102" fmla="*/ 18 w 2582"/>
                <a:gd name="T103" fmla="*/ 8 h 254"/>
                <a:gd name="T104" fmla="*/ 12 w 2582"/>
                <a:gd name="T105" fmla="*/ 12 h 254"/>
                <a:gd name="T106" fmla="*/ 10 w 2582"/>
                <a:gd name="T107" fmla="*/ 6 h 254"/>
                <a:gd name="T108" fmla="*/ 5 w 2582"/>
                <a:gd name="T109" fmla="*/ 12 h 254"/>
                <a:gd name="T110" fmla="*/ 1 w 2582"/>
                <a:gd name="T111" fmla="*/ 6 h 254"/>
                <a:gd name="T112" fmla="*/ 6 w 2582"/>
                <a:gd name="T113" fmla="*/ 2 h 254"/>
                <a:gd name="T114" fmla="*/ 5 w 2582"/>
                <a:gd name="T115" fmla="*/ 3 h 254"/>
                <a:gd name="T116" fmla="*/ 6 w 2582"/>
                <a:gd name="T117" fmla="*/ 8 h 254"/>
                <a:gd name="T118" fmla="*/ 5 w 2582"/>
                <a:gd name="T119" fmla="*/ 1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9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0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1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2 w 4312"/>
                <a:gd name="T1" fmla="*/ 5 h 228"/>
                <a:gd name="T2" fmla="*/ 19 w 4312"/>
                <a:gd name="T3" fmla="*/ 9 h 228"/>
                <a:gd name="T4" fmla="*/ 18 w 4312"/>
                <a:gd name="T5" fmla="*/ 5 h 228"/>
                <a:gd name="T6" fmla="*/ 17 w 4312"/>
                <a:gd name="T7" fmla="*/ 3 h 228"/>
                <a:gd name="T8" fmla="*/ 28 w 4312"/>
                <a:gd name="T9" fmla="*/ 10 h 228"/>
                <a:gd name="T10" fmla="*/ 28 w 4312"/>
                <a:gd name="T11" fmla="*/ 6 h 228"/>
                <a:gd name="T12" fmla="*/ 26 w 4312"/>
                <a:gd name="T13" fmla="*/ 11 h 228"/>
                <a:gd name="T14" fmla="*/ 41 w 4312"/>
                <a:gd name="T15" fmla="*/ 4 h 228"/>
                <a:gd name="T16" fmla="*/ 40 w 4312"/>
                <a:gd name="T17" fmla="*/ 10 h 228"/>
                <a:gd name="T18" fmla="*/ 48 w 4312"/>
                <a:gd name="T19" fmla="*/ 6 h 228"/>
                <a:gd name="T20" fmla="*/ 47 w 4312"/>
                <a:gd name="T21" fmla="*/ 4 h 228"/>
                <a:gd name="T22" fmla="*/ 61 w 4312"/>
                <a:gd name="T23" fmla="*/ 5 h 228"/>
                <a:gd name="T24" fmla="*/ 60 w 4312"/>
                <a:gd name="T25" fmla="*/ 10 h 228"/>
                <a:gd name="T26" fmla="*/ 67 w 4312"/>
                <a:gd name="T27" fmla="*/ 7 h 228"/>
                <a:gd name="T28" fmla="*/ 69 w 4312"/>
                <a:gd name="T29" fmla="*/ 5 h 228"/>
                <a:gd name="T30" fmla="*/ 73 w 4312"/>
                <a:gd name="T31" fmla="*/ 8 h 228"/>
                <a:gd name="T32" fmla="*/ 78 w 4312"/>
                <a:gd name="T33" fmla="*/ 11 h 228"/>
                <a:gd name="T34" fmla="*/ 82 w 4312"/>
                <a:gd name="T35" fmla="*/ 11 h 228"/>
                <a:gd name="T36" fmla="*/ 81 w 4312"/>
                <a:gd name="T37" fmla="*/ 7 h 228"/>
                <a:gd name="T38" fmla="*/ 97 w 4312"/>
                <a:gd name="T39" fmla="*/ 7 h 228"/>
                <a:gd name="T40" fmla="*/ 95 w 4312"/>
                <a:gd name="T41" fmla="*/ 9 h 228"/>
                <a:gd name="T42" fmla="*/ 96 w 4312"/>
                <a:gd name="T43" fmla="*/ 4 h 228"/>
                <a:gd name="T44" fmla="*/ 98 w 4312"/>
                <a:gd name="T45" fmla="*/ 5 h 228"/>
                <a:gd name="T46" fmla="*/ 100 w 4312"/>
                <a:gd name="T47" fmla="*/ 11 h 228"/>
                <a:gd name="T48" fmla="*/ 101 w 4312"/>
                <a:gd name="T49" fmla="*/ 6 h 228"/>
                <a:gd name="T50" fmla="*/ 103 w 4312"/>
                <a:gd name="T51" fmla="*/ 2 h 228"/>
                <a:gd name="T52" fmla="*/ 112 w 4312"/>
                <a:gd name="T53" fmla="*/ 10 h 228"/>
                <a:gd name="T54" fmla="*/ 132 w 4312"/>
                <a:gd name="T55" fmla="*/ 7 h 228"/>
                <a:gd name="T56" fmla="*/ 130 w 4312"/>
                <a:gd name="T57" fmla="*/ 9 h 228"/>
                <a:gd name="T58" fmla="*/ 131 w 4312"/>
                <a:gd name="T59" fmla="*/ 4 h 228"/>
                <a:gd name="T60" fmla="*/ 133 w 4312"/>
                <a:gd name="T61" fmla="*/ 5 h 228"/>
                <a:gd name="T62" fmla="*/ 138 w 4312"/>
                <a:gd name="T63" fmla="*/ 7 h 228"/>
                <a:gd name="T64" fmla="*/ 143 w 4312"/>
                <a:gd name="T65" fmla="*/ 10 h 228"/>
                <a:gd name="T66" fmla="*/ 144 w 4312"/>
                <a:gd name="T67" fmla="*/ 12 h 228"/>
                <a:gd name="T68" fmla="*/ 154 w 4312"/>
                <a:gd name="T69" fmla="*/ 9 h 228"/>
                <a:gd name="T70" fmla="*/ 157 w 4312"/>
                <a:gd name="T71" fmla="*/ 11 h 228"/>
                <a:gd name="T72" fmla="*/ 162 w 4312"/>
                <a:gd name="T73" fmla="*/ 8 h 228"/>
                <a:gd name="T74" fmla="*/ 173 w 4312"/>
                <a:gd name="T75" fmla="*/ 2 h 228"/>
                <a:gd name="T76" fmla="*/ 173 w 4312"/>
                <a:gd name="T77" fmla="*/ 10 h 228"/>
                <a:gd name="T78" fmla="*/ 183 w 4312"/>
                <a:gd name="T79" fmla="*/ 9 h 228"/>
                <a:gd name="T80" fmla="*/ 183 w 4312"/>
                <a:gd name="T81" fmla="*/ 5 h 228"/>
                <a:gd name="T82" fmla="*/ 188 w 4312"/>
                <a:gd name="T83" fmla="*/ 10 h 228"/>
                <a:gd name="T84" fmla="*/ 188 w 4312"/>
                <a:gd name="T85" fmla="*/ 7 h 228"/>
                <a:gd name="T86" fmla="*/ 186 w 4312"/>
                <a:gd name="T87" fmla="*/ 12 h 228"/>
                <a:gd name="T88" fmla="*/ 201 w 4312"/>
                <a:gd name="T89" fmla="*/ 10 h 228"/>
                <a:gd name="T90" fmla="*/ 200 w 4312"/>
                <a:gd name="T91" fmla="*/ 4 h 228"/>
                <a:gd name="T92" fmla="*/ 202 w 4312"/>
                <a:gd name="T93" fmla="*/ 2 h 228"/>
                <a:gd name="T94" fmla="*/ 214 w 4312"/>
                <a:gd name="T95" fmla="*/ 11 h 228"/>
                <a:gd name="T96" fmla="*/ 213 w 4312"/>
                <a:gd name="T97" fmla="*/ 5 h 228"/>
                <a:gd name="T98" fmla="*/ 219 w 4312"/>
                <a:gd name="T99" fmla="*/ 10 h 228"/>
                <a:gd name="T100" fmla="*/ 225 w 4312"/>
                <a:gd name="T101" fmla="*/ 7 h 228"/>
                <a:gd name="T102" fmla="*/ 226 w 4312"/>
                <a:gd name="T103" fmla="*/ 2 h 228"/>
                <a:gd name="T104" fmla="*/ 231 w 4312"/>
                <a:gd name="T105" fmla="*/ 11 h 228"/>
                <a:gd name="T106" fmla="*/ 233 w 4312"/>
                <a:gd name="T107" fmla="*/ 6 h 228"/>
                <a:gd name="T108" fmla="*/ 237 w 4312"/>
                <a:gd name="T109" fmla="*/ 14 h 228"/>
                <a:gd name="T110" fmla="*/ 245 w 4312"/>
                <a:gd name="T111" fmla="*/ 6 h 228"/>
                <a:gd name="T112" fmla="*/ 244 w 4312"/>
                <a:gd name="T113" fmla="*/ 10 h 228"/>
                <a:gd name="T114" fmla="*/ 263 w 4312"/>
                <a:gd name="T115" fmla="*/ 9 h 228"/>
                <a:gd name="T116" fmla="*/ 262 w 4312"/>
                <a:gd name="T117" fmla="*/ 5 h 228"/>
                <a:gd name="T118" fmla="*/ 267 w 4312"/>
                <a:gd name="T119" fmla="*/ 10 h 228"/>
                <a:gd name="T120" fmla="*/ 265 w 4312"/>
                <a:gd name="T121" fmla="*/ 6 h 228"/>
                <a:gd name="T122" fmla="*/ 267 w 4312"/>
                <a:gd name="T123" fmla="*/ 6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</p:grpSp>
      <p:sp>
        <p:nvSpPr>
          <p:cNvPr id="32" name="Podnadpis 2"/>
          <p:cNvSpPr txBox="1">
            <a:spLocks/>
          </p:cNvSpPr>
          <p:nvPr/>
        </p:nvSpPr>
        <p:spPr>
          <a:xfrm>
            <a:off x="468313" y="2420938"/>
            <a:ext cx="8207375" cy="4032250"/>
          </a:xfrm>
          <a:prstGeom prst="rect">
            <a:avLst/>
          </a:prstGeom>
        </p:spPr>
        <p:txBody>
          <a:bodyPr vert="horz" lIns="182880" tIns="0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b="1" dirty="0" smtClean="0">
              <a:solidFill>
                <a:srgbClr val="758386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Jméno autora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Mgr.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Ladislav </a:t>
            </a:r>
            <a:r>
              <a:rPr lang="cs-CZ" sz="1800" dirty="0" err="1" smtClean="0">
                <a:solidFill>
                  <a:prstClr val="black"/>
                </a:solidFill>
                <a:latin typeface="Arial" charset="0"/>
              </a:rPr>
              <a:t>Kažimír</a:t>
            </a:r>
            <a:r>
              <a:rPr lang="cs-CZ" sz="1800" dirty="0" smtClean="0">
                <a:solidFill>
                  <a:prstClr val="black"/>
                </a:solidFill>
              </a:rPr>
              <a:t/>
            </a:r>
            <a:br>
              <a:rPr lang="cs-CZ" sz="1800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Datum vytvoření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17.01.2013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Číslo </a:t>
            </a:r>
            <a:r>
              <a:rPr lang="cs-CZ" sz="1800" b="1" dirty="0" err="1" smtClean="0">
                <a:solidFill>
                  <a:prstClr val="black"/>
                </a:solidFill>
                <a:latin typeface="Arial" charset="0"/>
              </a:rPr>
              <a:t>DUMu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VY_32_INOVACE_02_Ch_OB</a:t>
            </a: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endParaRPr lang="cs-CZ" sz="1800" b="1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Ročník</a:t>
            </a:r>
            <a:r>
              <a:rPr lang="cs-CZ" sz="1800" dirty="0" smtClean="0">
                <a:solidFill>
                  <a:prstClr val="black"/>
                </a:solidFill>
              </a:rPr>
              <a:t>: I.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Vzdělávací oblast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Přírodovědné vzdělávání</a:t>
            </a:r>
            <a:endParaRPr lang="cs-CZ" sz="1800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V</a:t>
            </a:r>
            <a:r>
              <a:rPr lang="cs-CZ" sz="1800" b="1" dirty="0" smtClean="0">
                <a:solidFill>
                  <a:prstClr val="black"/>
                </a:solidFill>
              </a:rPr>
              <a:t>zdělávací obor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ematický okruh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Obecná 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éma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</a:t>
            </a: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Dělení směsí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</a:rPr>
              <a:t>Metodický list/anotace: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Prezentace slouží k úvodu, procvičení  nebo zopakování tématu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„dělení směsí“. </a:t>
            </a:r>
            <a:r>
              <a:rPr lang="cs-CZ" sz="1800" dirty="0">
                <a:solidFill>
                  <a:prstClr val="black"/>
                </a:solidFill>
                <a:latin typeface="Arial" charset="0"/>
              </a:rPr>
              <a:t>Cvičení mohou být využita k dílčímu zkoušení.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Pojmy: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přebírání, plavení, vyluhování, vytavování, sedimentace, filtrace, destilace, sublimace, krystalizace, odstřeďování, chromatografie.</a:t>
            </a:r>
          </a:p>
        </p:txBody>
      </p:sp>
    </p:spTree>
    <p:extLst>
      <p:ext uri="{BB962C8B-B14F-4D97-AF65-F5344CB8AC3E}">
        <p14:creationId xmlns:p14="http://schemas.microsoft.com/office/powerpoint/2010/main" val="2395635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0" y="908720"/>
            <a:ext cx="9144000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475654" y="1484784"/>
            <a:ext cx="1872209" cy="461665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algn="ctr"/>
            <a:r>
              <a:rPr lang="cs-CZ" dirty="0"/>
              <a:t>Destilace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79512" y="2886035"/>
            <a:ext cx="8784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Destilací </a:t>
            </a:r>
            <a:r>
              <a:rPr lang="cs-CZ" dirty="0"/>
              <a:t>můžeme oddělit kapalinu od pevných látek v ní </a:t>
            </a:r>
            <a:r>
              <a:rPr lang="cs-CZ" dirty="0" smtClean="0"/>
              <a:t>rozpuštěných.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3789040"/>
            <a:ext cx="8784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>
              <a:buFont typeface="Wingdings" pitchFamily="2" charset="2"/>
              <a:buChar char="v"/>
            </a:pPr>
            <a:r>
              <a:rPr lang="cs-CZ" dirty="0" smtClean="0"/>
              <a:t>Nejdříve </a:t>
            </a:r>
            <a:r>
              <a:rPr lang="cs-CZ" dirty="0"/>
              <a:t>se odpařuje složka s nižší teplotou varu; páry se zkapalňují v chladiči na </a:t>
            </a:r>
            <a:r>
              <a:rPr lang="cs-CZ" dirty="0" smtClean="0"/>
              <a:t>destilát.</a:t>
            </a:r>
            <a:endParaRPr lang="cs-CZ" dirty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Neodpařenou </a:t>
            </a:r>
            <a:r>
              <a:rPr lang="cs-CZ" dirty="0"/>
              <a:t>kapalinu nazýváme destilační </a:t>
            </a:r>
            <a:r>
              <a:rPr lang="cs-CZ" dirty="0" smtClean="0"/>
              <a:t>zbytek.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1" y="2095579"/>
            <a:ext cx="8784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Rozdělení </a:t>
            </a:r>
            <a:r>
              <a:rPr lang="cs-CZ" dirty="0"/>
              <a:t>složek směsi na základě různých teplot </a:t>
            </a:r>
            <a:r>
              <a:rPr lang="cs-CZ" dirty="0" smtClean="0"/>
              <a:t>varu.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79512" y="5119915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 marL="0" indent="0">
              <a:buNone/>
            </a:pPr>
            <a:r>
              <a:rPr lang="cs-CZ" dirty="0"/>
              <a:t>např. 	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Destilace </a:t>
            </a:r>
            <a:r>
              <a:rPr lang="cs-CZ" dirty="0"/>
              <a:t>ropy, černouhelného </a:t>
            </a:r>
            <a:r>
              <a:rPr lang="cs-CZ" dirty="0" smtClean="0"/>
              <a:t>dehtu.</a:t>
            </a: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Destilace </a:t>
            </a:r>
            <a:r>
              <a:rPr lang="cs-CZ" dirty="0"/>
              <a:t>kapalného vzduch, </a:t>
            </a:r>
            <a:r>
              <a:rPr lang="cs-CZ" dirty="0" smtClean="0"/>
              <a:t>lihu.</a:t>
            </a: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Výroba </a:t>
            </a:r>
            <a:r>
              <a:rPr lang="cs-CZ" dirty="0"/>
              <a:t>destilované </a:t>
            </a:r>
            <a:r>
              <a:rPr lang="cs-CZ" dirty="0" smtClean="0"/>
              <a:t>vody.</a:t>
            </a:r>
            <a:endParaRPr lang="cs-CZ" dirty="0"/>
          </a:p>
        </p:txBody>
      </p:sp>
      <p:sp>
        <p:nvSpPr>
          <p:cNvPr id="8" name="Šipka doprava se zářezem 7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3941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2" grpId="0"/>
      <p:bldP spid="4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770405" y="1239143"/>
            <a:ext cx="5033843" cy="461665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algn="ctr"/>
            <a:r>
              <a:rPr lang="cs-CZ" dirty="0"/>
              <a:t>Destilace - popište aparaturu</a:t>
            </a:r>
          </a:p>
        </p:txBody>
      </p:sp>
      <p:pic>
        <p:nvPicPr>
          <p:cNvPr id="8" name="Obrázek 7" descr="http://upload.wikimedia.org/wikipedia/commons/0/0e/Simple_chem_distillation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5251693" cy="478666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5719238" y="1916832"/>
            <a:ext cx="3029205" cy="48013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1. </a:t>
            </a:r>
            <a:r>
              <a:rPr lang="cs-CZ" dirty="0" smtClean="0"/>
              <a:t>Zdroj </a:t>
            </a:r>
            <a:r>
              <a:rPr lang="cs-CZ" dirty="0"/>
              <a:t>tepla 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/>
              <a:t>zde </a:t>
            </a:r>
            <a:r>
              <a:rPr lang="cs-CZ" dirty="0" err="1"/>
              <a:t>Bunsenův</a:t>
            </a:r>
            <a:r>
              <a:rPr lang="cs-CZ" dirty="0"/>
              <a:t> kahan)</a:t>
            </a:r>
            <a:br>
              <a:rPr lang="cs-CZ" dirty="0"/>
            </a:br>
            <a:r>
              <a:rPr lang="cs-CZ" b="1" dirty="0"/>
              <a:t>2. </a:t>
            </a:r>
            <a:r>
              <a:rPr lang="cs-CZ" dirty="0"/>
              <a:t>Destilační baňka 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/>
              <a:t>s kulatým dnem)</a:t>
            </a:r>
            <a:br>
              <a:rPr lang="cs-CZ" dirty="0"/>
            </a:br>
            <a:r>
              <a:rPr lang="cs-CZ" b="1" dirty="0"/>
              <a:t>3. </a:t>
            </a:r>
            <a:r>
              <a:rPr lang="cs-CZ" dirty="0"/>
              <a:t>Spojovací trubice</a:t>
            </a:r>
            <a:br>
              <a:rPr lang="cs-CZ" dirty="0"/>
            </a:br>
            <a:r>
              <a:rPr lang="cs-CZ" b="1" dirty="0"/>
              <a:t>4. </a:t>
            </a:r>
            <a:r>
              <a:rPr lang="cs-CZ" dirty="0"/>
              <a:t>Teploměr</a:t>
            </a:r>
            <a:br>
              <a:rPr lang="cs-CZ" dirty="0"/>
            </a:br>
            <a:r>
              <a:rPr lang="cs-CZ" b="1" dirty="0"/>
              <a:t>5. </a:t>
            </a:r>
            <a:r>
              <a:rPr lang="cs-CZ" dirty="0"/>
              <a:t>Chladič</a:t>
            </a:r>
            <a:br>
              <a:rPr lang="cs-CZ" dirty="0"/>
            </a:br>
            <a:r>
              <a:rPr lang="cs-CZ" b="1" dirty="0"/>
              <a:t>6. </a:t>
            </a:r>
            <a:r>
              <a:rPr lang="cs-CZ" dirty="0"/>
              <a:t>Vtok chladicí vody</a:t>
            </a:r>
            <a:br>
              <a:rPr lang="cs-CZ" dirty="0"/>
            </a:br>
            <a:r>
              <a:rPr lang="cs-CZ" b="1" dirty="0"/>
              <a:t>7. </a:t>
            </a:r>
            <a:r>
              <a:rPr lang="cs-CZ" dirty="0"/>
              <a:t>Výtok chladicí vody</a:t>
            </a:r>
            <a:br>
              <a:rPr lang="cs-CZ" dirty="0"/>
            </a:br>
            <a:r>
              <a:rPr lang="cs-CZ" b="1" dirty="0"/>
              <a:t>8. </a:t>
            </a:r>
            <a:r>
              <a:rPr lang="cs-CZ" dirty="0"/>
              <a:t>Baňka s destilátem</a:t>
            </a:r>
            <a:br>
              <a:rPr lang="cs-CZ" dirty="0"/>
            </a:br>
            <a:r>
              <a:rPr lang="cs-CZ" b="1" dirty="0"/>
              <a:t>9. </a:t>
            </a:r>
            <a:r>
              <a:rPr lang="cs-CZ" dirty="0"/>
              <a:t>Odvod k vývěvě (při destilaci za sníženého tlaku)</a:t>
            </a:r>
            <a:br>
              <a:rPr lang="cs-CZ" dirty="0"/>
            </a:br>
            <a:r>
              <a:rPr lang="cs-CZ" b="1" dirty="0"/>
              <a:t>10. </a:t>
            </a:r>
            <a:r>
              <a:rPr lang="cs-CZ" dirty="0" smtClean="0"/>
              <a:t>Alonž</a:t>
            </a:r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004048" y="642649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Obr.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Šipka doprava se zářezem 9">
            <a:hlinkClick r:id="rId6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479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4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3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166255" y="620688"/>
            <a:ext cx="8811491" cy="6237312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497780" y="836712"/>
            <a:ext cx="1850084" cy="461665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algn="ctr"/>
            <a:r>
              <a:rPr lang="cs-CZ" dirty="0"/>
              <a:t>Destilace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1354623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 marL="0"/>
            <a:r>
              <a:rPr lang="cs-CZ" sz="2000" dirty="0">
                <a:solidFill>
                  <a:srgbClr val="0A02AA"/>
                </a:solidFill>
              </a:rPr>
              <a:t>Jednoduchá diferenciální destilace </a:t>
            </a:r>
          </a:p>
          <a:p>
            <a:pPr marL="0" indent="0">
              <a:buNone/>
            </a:pPr>
            <a:r>
              <a:rPr lang="cs-CZ" sz="2000" dirty="0" smtClean="0"/>
              <a:t>      Přetržitá </a:t>
            </a:r>
            <a:r>
              <a:rPr lang="cs-CZ" sz="2000" dirty="0"/>
              <a:t>operace prováděná v laboratoři i v provozu. </a:t>
            </a:r>
            <a:r>
              <a:rPr lang="cs-CZ" sz="2000" dirty="0" smtClean="0"/>
              <a:t>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Diferenciální </a:t>
            </a:r>
            <a:r>
              <a:rPr lang="cs-CZ" sz="2000" dirty="0"/>
              <a:t>proto, že se neustále liší koncentrace, destilátu</a:t>
            </a:r>
            <a:r>
              <a:rPr lang="cs-CZ" sz="2000" dirty="0" smtClean="0"/>
              <a:t>,</a:t>
            </a:r>
          </a:p>
          <a:p>
            <a:pPr marL="0" indent="0">
              <a:buNone/>
            </a:pPr>
            <a:r>
              <a:rPr lang="cs-CZ" sz="2000" dirty="0" smtClean="0"/>
              <a:t>      destilačního </a:t>
            </a:r>
            <a:r>
              <a:rPr lang="cs-CZ" sz="2000" dirty="0"/>
              <a:t>zbytku i teplota destilace.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51520" y="2602457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indent="-342900">
              <a:buFont typeface="Wingdings" pitchFamily="2" charset="2"/>
              <a:buChar char="q"/>
              <a:defRPr sz="2000" b="1">
                <a:solidFill>
                  <a:srgbClr val="0A02AA"/>
                </a:solidFill>
              </a:defRPr>
            </a:lvl1pPr>
          </a:lstStyle>
          <a:p>
            <a:r>
              <a:rPr lang="cs-CZ" dirty="0"/>
              <a:t>Jednoduchá rovnovážná destilace </a:t>
            </a:r>
          </a:p>
          <a:p>
            <a:pPr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    Nepřetržitá </a:t>
            </a:r>
            <a:r>
              <a:rPr lang="cs-CZ" dirty="0">
                <a:solidFill>
                  <a:schemeClr val="tx1"/>
                </a:solidFill>
              </a:rPr>
              <a:t>operace, v níž složení par destilátu i </a:t>
            </a:r>
            <a:r>
              <a:rPr lang="cs-CZ" dirty="0" smtClean="0">
                <a:solidFill>
                  <a:schemeClr val="tx1"/>
                </a:solidFill>
              </a:rPr>
              <a:t>kapalného</a:t>
            </a:r>
          </a:p>
          <a:p>
            <a:pPr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zbytku </a:t>
            </a:r>
            <a:r>
              <a:rPr lang="cs-CZ" dirty="0">
                <a:solidFill>
                  <a:schemeClr val="tx1"/>
                </a:solidFill>
              </a:rPr>
              <a:t>jsou konstantní </a:t>
            </a:r>
            <a:r>
              <a:rPr lang="cs-CZ" dirty="0" smtClean="0">
                <a:solidFill>
                  <a:schemeClr val="tx1"/>
                </a:solidFill>
              </a:rPr>
              <a:t>a </a:t>
            </a:r>
            <a:r>
              <a:rPr lang="cs-CZ" dirty="0">
                <a:solidFill>
                  <a:schemeClr val="tx1"/>
                </a:solidFill>
              </a:rPr>
              <a:t>zařízení je v ustáleném stavu.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1520" y="3575729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000" b="1" dirty="0" smtClean="0">
                <a:solidFill>
                  <a:srgbClr val="0A02AA"/>
                </a:solidFill>
              </a:rPr>
              <a:t>Tlaková destilace </a:t>
            </a:r>
          </a:p>
          <a:p>
            <a:r>
              <a:rPr lang="cs-CZ" sz="2000" b="1" dirty="0" smtClean="0"/>
              <a:t>     Používá </a:t>
            </a:r>
            <a:r>
              <a:rPr lang="cs-CZ" sz="2000" b="1" dirty="0"/>
              <a:t>se k destilaci látek s nízkou teplotou varu, které se </a:t>
            </a:r>
            <a:endParaRPr lang="cs-CZ" sz="2000" b="1" dirty="0" smtClean="0"/>
          </a:p>
          <a:p>
            <a:r>
              <a:rPr lang="cs-CZ" sz="2000" b="1" dirty="0"/>
              <a:t> </a:t>
            </a:r>
            <a:r>
              <a:rPr lang="cs-CZ" sz="2000" b="1" dirty="0" smtClean="0"/>
              <a:t>    za normálního </a:t>
            </a:r>
            <a:r>
              <a:rPr lang="cs-CZ" sz="2000" b="1" dirty="0"/>
              <a:t>tlaku vyskytují jako plyny. S tím souvisí i </a:t>
            </a:r>
            <a:r>
              <a:rPr lang="cs-CZ" sz="2000" b="1" dirty="0" smtClean="0"/>
              <a:t>     </a:t>
            </a:r>
          </a:p>
          <a:p>
            <a:r>
              <a:rPr lang="cs-CZ" sz="2000" b="1" dirty="0"/>
              <a:t> </a:t>
            </a:r>
            <a:r>
              <a:rPr lang="cs-CZ" sz="2000" b="1" dirty="0" smtClean="0"/>
              <a:t>    zvyšování </a:t>
            </a:r>
            <a:r>
              <a:rPr lang="cs-CZ" sz="2000" b="1" dirty="0"/>
              <a:t>tlaku, při kterém destilace probíhá.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1520" y="4834705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000" b="1" dirty="0" smtClean="0">
                <a:solidFill>
                  <a:srgbClr val="0A02AA"/>
                </a:solidFill>
              </a:rPr>
              <a:t>Vakuová destilace </a:t>
            </a:r>
          </a:p>
          <a:p>
            <a:r>
              <a:rPr lang="cs-CZ" sz="2000" b="1" dirty="0" smtClean="0"/>
              <a:t>Používá </a:t>
            </a:r>
            <a:r>
              <a:rPr lang="cs-CZ" sz="2000" b="1" dirty="0"/>
              <a:t>se k destilaci látek tepelně labilních, které by se při destilaci za normálního tlaku rozkládaly. Také se používá pro dělení látek o </a:t>
            </a:r>
            <a:r>
              <a:rPr lang="cs-CZ" sz="2000" b="1" u="sng" dirty="0">
                <a:solidFill>
                  <a:srgbClr val="FF0000"/>
                </a:solidFill>
              </a:rPr>
              <a:t>vysokém bodu varu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/>
              <a:t>aby je vůbec bylo možné předestilovat a látek </a:t>
            </a:r>
            <a:r>
              <a:rPr lang="cs-CZ" sz="2000" b="1" u="sng" dirty="0">
                <a:solidFill>
                  <a:srgbClr val="FF0000"/>
                </a:solidFill>
              </a:rPr>
              <a:t>s malým poměrem bodů varu</a:t>
            </a:r>
            <a:r>
              <a:rPr lang="cs-CZ" sz="2000" b="1" dirty="0"/>
              <a:t>, protože s klesajícím tlakem se tento poměr zvyšuje a separace je účinnější.</a:t>
            </a:r>
          </a:p>
        </p:txBody>
      </p:sp>
      <p:sp>
        <p:nvSpPr>
          <p:cNvPr id="12" name="Šipka doprava se zářezem 11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424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  <p:bldP spid="6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0" y="620688"/>
            <a:ext cx="9144000" cy="6207696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403647" y="836712"/>
            <a:ext cx="2088233" cy="461665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algn="ctr"/>
            <a:r>
              <a:rPr lang="cs-CZ" dirty="0"/>
              <a:t>Sublimace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11560" y="1484784"/>
            <a:ext cx="824491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300" b="1" dirty="0"/>
              <a:t>O</a:t>
            </a:r>
            <a:r>
              <a:rPr lang="cs-CZ" sz="2300" b="1" dirty="0" smtClean="0"/>
              <a:t>ddělení </a:t>
            </a:r>
            <a:r>
              <a:rPr lang="cs-CZ" sz="2300" b="1" dirty="0"/>
              <a:t>pevné látky ze směsi pomocí sublimace - schopnosti látky přecházet při zahřívání z pevného skupenství přímo na plynné (bez </a:t>
            </a:r>
            <a:r>
              <a:rPr lang="cs-CZ" sz="2300" b="1" dirty="0" smtClean="0"/>
              <a:t>průchodu kapalnou fází).</a:t>
            </a:r>
            <a:endParaRPr lang="cs-CZ" sz="23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2924944"/>
            <a:ext cx="799288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300" b="1" dirty="0"/>
              <a:t>O</a:t>
            </a:r>
            <a:r>
              <a:rPr lang="cs-CZ" sz="2300" b="1" dirty="0" smtClean="0"/>
              <a:t>pačný </a:t>
            </a:r>
            <a:r>
              <a:rPr lang="cs-CZ" sz="2300" b="1" dirty="0"/>
              <a:t>proces se nazývá </a:t>
            </a:r>
            <a:r>
              <a:rPr lang="cs-CZ" sz="2300" b="1" dirty="0">
                <a:solidFill>
                  <a:srgbClr val="FF0000"/>
                </a:solidFill>
              </a:rPr>
              <a:t>desublimace</a:t>
            </a:r>
            <a:r>
              <a:rPr lang="cs-CZ" sz="2300" b="1" dirty="0"/>
              <a:t>. Při desublimaci se tedy plyn mění přímo na pevnou látku bez předchozí </a:t>
            </a:r>
            <a:r>
              <a:rPr lang="cs-CZ" sz="2300" b="1" dirty="0" smtClean="0"/>
              <a:t>kondenzace.</a:t>
            </a:r>
            <a:endParaRPr lang="cs-CZ" sz="23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4077072"/>
            <a:ext cx="799288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300" b="1" dirty="0"/>
              <a:t>Za normálního tlaku sublimují např. tyto látky: </a:t>
            </a:r>
            <a:r>
              <a:rPr lang="cs-CZ" sz="2300" b="1" u="sng" dirty="0">
                <a:solidFill>
                  <a:srgbClr val="FF0000"/>
                </a:solidFill>
              </a:rPr>
              <a:t>jód</a:t>
            </a:r>
            <a:r>
              <a:rPr lang="cs-CZ" sz="2300" b="1" dirty="0">
                <a:solidFill>
                  <a:srgbClr val="FF0000"/>
                </a:solidFill>
              </a:rPr>
              <a:t>, </a:t>
            </a:r>
            <a:r>
              <a:rPr lang="cs-CZ" sz="2300" b="1" u="sng" dirty="0">
                <a:solidFill>
                  <a:srgbClr val="FF0000"/>
                </a:solidFill>
              </a:rPr>
              <a:t>led</a:t>
            </a:r>
            <a:r>
              <a:rPr lang="cs-CZ" sz="2300" b="1" dirty="0">
                <a:solidFill>
                  <a:srgbClr val="FF0000"/>
                </a:solidFill>
              </a:rPr>
              <a:t>, </a:t>
            </a:r>
            <a:r>
              <a:rPr lang="cs-CZ" sz="2300" b="1" u="sng" dirty="0">
                <a:solidFill>
                  <a:srgbClr val="FF0000"/>
                </a:solidFill>
              </a:rPr>
              <a:t>naftalen</a:t>
            </a:r>
            <a:r>
              <a:rPr lang="cs-CZ" sz="2300" b="1" dirty="0">
                <a:solidFill>
                  <a:srgbClr val="FF0000"/>
                </a:solidFill>
              </a:rPr>
              <a:t>, </a:t>
            </a:r>
            <a:r>
              <a:rPr lang="cs-CZ" sz="2300" b="1" u="sng" dirty="0">
                <a:solidFill>
                  <a:srgbClr val="FF0000"/>
                </a:solidFill>
              </a:rPr>
              <a:t>salmiak</a:t>
            </a:r>
            <a:r>
              <a:rPr lang="cs-CZ" sz="2300" b="1" dirty="0">
                <a:solidFill>
                  <a:srgbClr val="FF0000"/>
                </a:solidFill>
              </a:rPr>
              <a:t> </a:t>
            </a:r>
            <a:r>
              <a:rPr lang="cs-CZ" sz="2300" b="1" dirty="0"/>
              <a:t>aj. Při dostatečně nízkém tlaku může sublimovat většina látek.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5229200"/>
            <a:ext cx="830454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300" b="1" u="sng" dirty="0"/>
              <a:t>Oxid uhličitý</a:t>
            </a:r>
            <a:r>
              <a:rPr lang="cs-CZ" sz="2300" b="1" dirty="0"/>
              <a:t> </a:t>
            </a:r>
            <a:r>
              <a:rPr lang="cs-CZ" sz="2300" b="1" dirty="0" smtClean="0"/>
              <a:t>sublimuje </a:t>
            </a:r>
            <a:r>
              <a:rPr lang="cs-CZ" sz="2300" b="1" dirty="0"/>
              <a:t>za atmosférického </a:t>
            </a:r>
            <a:r>
              <a:rPr lang="cs-CZ" sz="2300" b="1" dirty="0" smtClean="0"/>
              <a:t>tlaku (</a:t>
            </a:r>
            <a:r>
              <a:rPr lang="cs-CZ" sz="2300" b="1" i="1" u="sng" dirty="0">
                <a:solidFill>
                  <a:srgbClr val="FF0000"/>
                </a:solidFill>
              </a:rPr>
              <a:t>suchý led</a:t>
            </a:r>
            <a:r>
              <a:rPr lang="cs-CZ" sz="2300" b="1" dirty="0"/>
              <a:t>). </a:t>
            </a:r>
            <a:r>
              <a:rPr lang="cs-CZ" sz="2300" b="1" u="sng" dirty="0">
                <a:solidFill>
                  <a:srgbClr val="FF0000"/>
                </a:solidFill>
              </a:rPr>
              <a:t>Sníh</a:t>
            </a:r>
            <a:r>
              <a:rPr lang="cs-CZ" sz="2300" b="1" dirty="0"/>
              <a:t> a </a:t>
            </a:r>
            <a:r>
              <a:rPr lang="cs-CZ" sz="2300" b="1" u="sng" dirty="0">
                <a:solidFill>
                  <a:srgbClr val="FF0000"/>
                </a:solidFill>
              </a:rPr>
              <a:t>vodní led</a:t>
            </a:r>
            <a:r>
              <a:rPr lang="cs-CZ" sz="2300" b="1" dirty="0"/>
              <a:t> také sublimuje, ale podstatně pomaleji (při teplotách pod bodem mrazu</a:t>
            </a:r>
            <a:r>
              <a:rPr lang="cs-CZ" sz="2300" b="1" dirty="0" smtClean="0"/>
              <a:t>) -  </a:t>
            </a:r>
            <a:r>
              <a:rPr lang="cs-CZ" sz="2300" b="1" dirty="0"/>
              <a:t>prádlo uschne i za mrazu.</a:t>
            </a:r>
          </a:p>
        </p:txBody>
      </p:sp>
      <p:sp>
        <p:nvSpPr>
          <p:cNvPr id="9" name="Šipka doprava se zářezem 8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709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 descr="http://upload.wikimedia.org/wikipedia/commons/9/98/Sublimation_apparatus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07" y="1479457"/>
            <a:ext cx="4752528" cy="530120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ovéPole 1"/>
          <p:cNvSpPr txBox="1"/>
          <p:nvPr/>
        </p:nvSpPr>
        <p:spPr>
          <a:xfrm>
            <a:off x="5414035" y="1479457"/>
            <a:ext cx="2971428" cy="53075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1</a:t>
            </a:r>
            <a:r>
              <a:rPr lang="cs-CZ" b="1" dirty="0"/>
              <a:t>.</a:t>
            </a:r>
            <a:r>
              <a:rPr lang="cs-CZ" dirty="0"/>
              <a:t> Chladící voda -  přívod</a:t>
            </a:r>
          </a:p>
          <a:p>
            <a:r>
              <a:rPr lang="cs-CZ" b="1" dirty="0"/>
              <a:t>2.</a:t>
            </a:r>
            <a:r>
              <a:rPr lang="cs-CZ" dirty="0"/>
              <a:t> Chladící voda – odtok</a:t>
            </a:r>
          </a:p>
          <a:p>
            <a:r>
              <a:rPr lang="cs-CZ" b="1" dirty="0"/>
              <a:t>3.</a:t>
            </a:r>
            <a:r>
              <a:rPr lang="cs-CZ" dirty="0"/>
              <a:t> Přípojka na vývěvu</a:t>
            </a:r>
          </a:p>
          <a:p>
            <a:r>
              <a:rPr lang="cs-CZ" b="1" dirty="0"/>
              <a:t>4.</a:t>
            </a:r>
            <a:r>
              <a:rPr lang="cs-CZ" dirty="0"/>
              <a:t> Sublimační komora</a:t>
            </a:r>
          </a:p>
          <a:p>
            <a:r>
              <a:rPr lang="cs-CZ" b="1" dirty="0"/>
              <a:t>5.</a:t>
            </a:r>
            <a:r>
              <a:rPr lang="cs-CZ" dirty="0"/>
              <a:t> Sublimovaná sloučenina</a:t>
            </a:r>
          </a:p>
          <a:p>
            <a:r>
              <a:rPr lang="cs-CZ" b="1" dirty="0"/>
              <a:t>6.</a:t>
            </a:r>
            <a:r>
              <a:rPr lang="cs-CZ" dirty="0"/>
              <a:t> Surovina</a:t>
            </a:r>
          </a:p>
          <a:p>
            <a:r>
              <a:rPr lang="cs-CZ" b="1" dirty="0"/>
              <a:t>7.</a:t>
            </a:r>
            <a:r>
              <a:rPr lang="cs-CZ" dirty="0"/>
              <a:t> </a:t>
            </a:r>
            <a:r>
              <a:rPr lang="cs-CZ" dirty="0" smtClean="0"/>
              <a:t>Ohřev</a:t>
            </a:r>
          </a:p>
          <a:p>
            <a:endParaRPr lang="cs-CZ" dirty="0" smtClean="0"/>
          </a:p>
        </p:txBody>
      </p:sp>
      <p:sp>
        <p:nvSpPr>
          <p:cNvPr id="8" name="TextovéPole 7"/>
          <p:cNvSpPr txBox="1"/>
          <p:nvPr/>
        </p:nvSpPr>
        <p:spPr>
          <a:xfrm>
            <a:off x="4499992" y="6392361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Obr.2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Šipka doprava se zářezem 8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411760" y="1239143"/>
            <a:ext cx="5256584" cy="461665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algn="ctr"/>
            <a:r>
              <a:rPr lang="cs-CZ" dirty="0"/>
              <a:t>Sublimace - popište aparaturu</a:t>
            </a:r>
          </a:p>
        </p:txBody>
      </p:sp>
    </p:spTree>
    <p:extLst>
      <p:ext uri="{BB962C8B-B14F-4D97-AF65-F5344CB8AC3E}">
        <p14:creationId xmlns:p14="http://schemas.microsoft.com/office/powerpoint/2010/main" val="415355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8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475654" y="1787441"/>
            <a:ext cx="2016225" cy="461665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algn="ctr"/>
            <a:r>
              <a:rPr lang="cs-CZ" dirty="0"/>
              <a:t>Sublimace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27584" y="2636912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300" b="1"/>
            </a:lvl1pPr>
          </a:lstStyle>
          <a:p>
            <a:r>
              <a:rPr lang="cs-CZ" sz="2400" dirty="0"/>
              <a:t>Sublimace se využívá při čištění chemických látek. Používá se k rozdělení směsí sublimujících a nesublimujících látek. Spočívá v ohřívání a ochlazování směsi za účelem sublimace a desublimace jedné složky směsi. Výsledný produkt po ochlazení a opětné přeměně zpátky do pevného skupenství se nazývá sublimát.</a:t>
            </a:r>
          </a:p>
          <a:p>
            <a:r>
              <a:rPr lang="cs-CZ" sz="2400" dirty="0"/>
              <a:t>Přečištění naftalenu, jodu </a:t>
            </a:r>
            <a:r>
              <a:rPr lang="cs-CZ" sz="2400" dirty="0" smtClean="0"/>
              <a:t>…</a:t>
            </a:r>
            <a:endParaRPr lang="cs-CZ" sz="2400" dirty="0"/>
          </a:p>
        </p:txBody>
      </p:sp>
      <p:sp>
        <p:nvSpPr>
          <p:cNvPr id="6" name="Šipka doprava se zářezem 5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1902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287524" y="620688"/>
            <a:ext cx="8568952" cy="6207696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475652" y="836712"/>
            <a:ext cx="2376267" cy="461665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algn="ctr"/>
            <a:r>
              <a:rPr lang="cs-CZ" dirty="0"/>
              <a:t>Krystalizace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68647" y="1484784"/>
            <a:ext cx="83957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Oddělení </a:t>
            </a:r>
            <a:r>
              <a:rPr lang="cs-CZ" sz="2400" b="1" dirty="0"/>
              <a:t>složek homogenních směsí </a:t>
            </a:r>
            <a:r>
              <a:rPr lang="cs-CZ" sz="2400" b="1" dirty="0" smtClean="0"/>
              <a:t>– roztoků.</a:t>
            </a:r>
            <a:endParaRPr lang="cs-CZ" sz="2400" b="1" dirty="0"/>
          </a:p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Vyloučí </a:t>
            </a:r>
            <a:r>
              <a:rPr lang="cs-CZ" sz="2400" b="1" dirty="0"/>
              <a:t>se pevná složka, která je rozpuštěná v </a:t>
            </a:r>
            <a:r>
              <a:rPr lang="cs-CZ" sz="2400" b="1" dirty="0" smtClean="0"/>
              <a:t>kapalině některé </a:t>
            </a:r>
            <a:r>
              <a:rPr lang="cs-CZ" sz="2400" b="1" dirty="0"/>
              <a:t>látky mají schopnost krystalovat - vylučovat se z roztoků v </a:t>
            </a:r>
            <a:r>
              <a:rPr lang="cs-CZ" sz="2400" b="1" dirty="0" smtClean="0"/>
              <a:t>podobě krystalů.</a:t>
            </a: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68648" y="3140968"/>
            <a:ext cx="3283272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cs-CZ" sz="2400" b="1" dirty="0">
                <a:solidFill>
                  <a:schemeClr val="bg1"/>
                </a:solidFill>
              </a:rPr>
              <a:t>D</a:t>
            </a:r>
            <a:r>
              <a:rPr lang="cs-CZ" sz="2400" b="1" dirty="0" smtClean="0">
                <a:solidFill>
                  <a:schemeClr val="bg1"/>
                </a:solidFill>
              </a:rPr>
              <a:t>ruhy krystalizace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8648" y="3656621"/>
            <a:ext cx="7147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7030A0"/>
                </a:solidFill>
              </a:rPr>
              <a:t>volná</a:t>
            </a:r>
            <a:r>
              <a:rPr lang="cs-CZ" sz="2400" b="1" dirty="0" smtClean="0"/>
              <a:t> - probíhá </a:t>
            </a:r>
            <a:r>
              <a:rPr lang="cs-CZ" sz="2400" b="1" dirty="0"/>
              <a:t>za normální teploty trvá </a:t>
            </a:r>
            <a:r>
              <a:rPr lang="cs-CZ" sz="2400" b="1" dirty="0" smtClean="0"/>
              <a:t>déle -  </a:t>
            </a:r>
            <a:r>
              <a:rPr lang="cs-CZ" sz="2400" b="1" dirty="0"/>
              <a:t>získají se velké </a:t>
            </a:r>
            <a:r>
              <a:rPr lang="cs-CZ" sz="2400" b="1" dirty="0" smtClean="0"/>
              <a:t>krystaly.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8648" y="4376701"/>
            <a:ext cx="7147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>
                <a:solidFill>
                  <a:srgbClr val="7030A0"/>
                </a:solidFill>
              </a:rPr>
              <a:t>ochlazování za tepla nasyceného roztoku </a:t>
            </a:r>
            <a:endParaRPr lang="cs-CZ" sz="2400" b="1" dirty="0" smtClean="0">
              <a:solidFill>
                <a:srgbClr val="7030A0"/>
              </a:solidFill>
            </a:endParaRPr>
          </a:p>
          <a:p>
            <a:r>
              <a:rPr lang="cs-CZ" sz="2400" b="1" dirty="0">
                <a:solidFill>
                  <a:srgbClr val="7030A0"/>
                </a:solidFill>
              </a:rPr>
              <a:t> </a:t>
            </a:r>
            <a:r>
              <a:rPr lang="cs-CZ" sz="2400" b="1" dirty="0" smtClean="0">
                <a:solidFill>
                  <a:srgbClr val="7030A0"/>
                </a:solidFill>
              </a:rPr>
              <a:t>   - </a:t>
            </a:r>
            <a:r>
              <a:rPr lang="cs-CZ" sz="2400" b="1" dirty="0" smtClean="0"/>
              <a:t>vylučují </a:t>
            </a:r>
            <a:r>
              <a:rPr lang="cs-CZ" sz="2400" b="1" dirty="0"/>
              <a:t>se malé </a:t>
            </a:r>
            <a:r>
              <a:rPr lang="cs-CZ" sz="2400" b="1" dirty="0" smtClean="0"/>
              <a:t>krystalky.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68648" y="5096781"/>
            <a:ext cx="7147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>
                <a:solidFill>
                  <a:srgbClr val="7030A0"/>
                </a:solidFill>
              </a:rPr>
              <a:t>„naočkování</a:t>
            </a:r>
            <a:r>
              <a:rPr lang="cs-CZ" sz="2400" b="1" dirty="0" smtClean="0">
                <a:solidFill>
                  <a:srgbClr val="7030A0"/>
                </a:solidFill>
              </a:rPr>
              <a:t>“ </a:t>
            </a:r>
            <a:r>
              <a:rPr lang="cs-CZ" sz="2400" b="1" dirty="0" smtClean="0"/>
              <a:t>- </a:t>
            </a:r>
            <a:r>
              <a:rPr lang="cs-CZ" sz="2400" b="1" dirty="0"/>
              <a:t>přidání krystalů látky do roztoku pro rychlé </a:t>
            </a:r>
            <a:r>
              <a:rPr lang="cs-CZ" sz="2400" b="1" dirty="0" smtClean="0"/>
              <a:t>rozběhnutí.</a:t>
            </a: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68648" y="5982379"/>
            <a:ext cx="7603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např. </a:t>
            </a:r>
            <a:r>
              <a:rPr lang="cs-CZ" sz="2400" b="1" dirty="0" smtClean="0"/>
              <a:t>při </a:t>
            </a:r>
            <a:r>
              <a:rPr lang="cs-CZ" sz="2400" b="1" dirty="0"/>
              <a:t>získávání </a:t>
            </a:r>
            <a:r>
              <a:rPr lang="cs-CZ" sz="2400" b="1" dirty="0" smtClean="0"/>
              <a:t>cukru </a:t>
            </a:r>
            <a:r>
              <a:rPr lang="cs-CZ" sz="2400" b="1" dirty="0"/>
              <a:t>z cukerné </a:t>
            </a:r>
            <a:r>
              <a:rPr lang="cs-CZ" sz="2400" b="1" dirty="0" smtClean="0"/>
              <a:t>šťávy nebo soli </a:t>
            </a:r>
            <a:r>
              <a:rPr lang="cs-CZ" sz="2400" b="1" dirty="0"/>
              <a:t>z mořské vody </a:t>
            </a:r>
          </a:p>
        </p:txBody>
      </p:sp>
      <p:sp>
        <p:nvSpPr>
          <p:cNvPr id="11" name="Šipka doprava se zářezem 10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802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2" grpId="0"/>
      <p:bldP spid="4" grpId="0" animBg="1"/>
      <p:bldP spid="6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0" y="620688"/>
            <a:ext cx="9144000" cy="6207696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475655" y="836712"/>
            <a:ext cx="2520281" cy="461665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algn="ctr"/>
            <a:r>
              <a:rPr lang="cs-CZ" dirty="0"/>
              <a:t>Odstřeďování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08360" y="1628800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/>
            </a:lvl1pPr>
          </a:lstStyle>
          <a:p>
            <a:pPr marL="342900" indent="-342900">
              <a:buFont typeface="Wingdings" pitchFamily="2" charset="2"/>
              <a:buChar char="q"/>
            </a:pPr>
            <a:r>
              <a:rPr lang="cs-CZ" dirty="0" smtClean="0"/>
              <a:t>Oddělení </a:t>
            </a:r>
            <a:r>
              <a:rPr lang="cs-CZ" dirty="0"/>
              <a:t>složek směsí pomocí rotačního zařízení, které působí na vložený materiál odstředivou silou (odstředivka nebo též centrifuga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41524" y="2852936"/>
            <a:ext cx="8175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/>
            </a:lvl1pPr>
          </a:lstStyle>
          <a:p>
            <a:pPr marL="342900" indent="-342900">
              <a:buFont typeface="Wingdings" pitchFamily="2" charset="2"/>
              <a:buChar char="q"/>
            </a:pPr>
            <a:r>
              <a:rPr lang="cs-CZ" dirty="0" smtClean="0"/>
              <a:t>Oddělení </a:t>
            </a:r>
            <a:r>
              <a:rPr lang="cs-CZ" dirty="0"/>
              <a:t>složek směsí, které se od sebe musí lišit </a:t>
            </a:r>
            <a:r>
              <a:rPr lang="cs-CZ" dirty="0" smtClean="0"/>
              <a:t>hmotností.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11188" y="3542626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/>
            </a:lvl1pPr>
          </a:lstStyle>
          <a:p>
            <a:pPr marL="342900" indent="-342900">
              <a:buFont typeface="Wingdings" pitchFamily="2" charset="2"/>
              <a:buChar char="q"/>
            </a:pPr>
            <a:r>
              <a:rPr lang="cs-CZ" dirty="0"/>
              <a:t>Nejčastějším využitím je oddělení (separace) různě těžkých frakcí kapalin a plynů nebo oddělení kapalin či plynů od pevných látek.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4725144"/>
            <a:ext cx="898817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/>
            </a:lvl1pPr>
          </a:lstStyle>
          <a:p>
            <a:r>
              <a:rPr lang="cs-CZ" sz="2300" dirty="0"/>
              <a:t>Např.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300" dirty="0" smtClean="0"/>
              <a:t>Částečné </a:t>
            </a:r>
            <a:r>
              <a:rPr lang="cs-CZ" sz="2300" dirty="0"/>
              <a:t>sušení prádla po praní </a:t>
            </a:r>
            <a:r>
              <a:rPr lang="cs-CZ" sz="2300" dirty="0" smtClean="0"/>
              <a:t>– ždímačka.</a:t>
            </a:r>
            <a:endParaRPr lang="cs-CZ" sz="2300" dirty="0"/>
          </a:p>
          <a:p>
            <a:pPr marL="342900" indent="-342900">
              <a:buFont typeface="Wingdings" pitchFamily="2" charset="2"/>
              <a:buChar char="§"/>
            </a:pPr>
            <a:r>
              <a:rPr lang="cs-CZ" sz="2300" dirty="0" smtClean="0"/>
              <a:t>Oddělení </a:t>
            </a:r>
            <a:r>
              <a:rPr lang="cs-CZ" sz="2300" dirty="0"/>
              <a:t>tučné části mléka - smetany od zbytku </a:t>
            </a:r>
            <a:r>
              <a:rPr lang="cs-CZ" sz="2300" dirty="0" smtClean="0"/>
              <a:t>mléka.</a:t>
            </a:r>
            <a:endParaRPr lang="cs-CZ" sz="2300" dirty="0"/>
          </a:p>
          <a:p>
            <a:pPr marL="342900" indent="-342900">
              <a:buFont typeface="Wingdings" pitchFamily="2" charset="2"/>
              <a:buChar char="§"/>
            </a:pPr>
            <a:r>
              <a:rPr lang="cs-CZ" sz="2300" dirty="0" smtClean="0"/>
              <a:t>Čištění </a:t>
            </a:r>
            <a:r>
              <a:rPr lang="cs-CZ" sz="2300" dirty="0"/>
              <a:t>odpadní vody a plynů od mechanických </a:t>
            </a:r>
            <a:r>
              <a:rPr lang="cs-CZ" sz="2300" dirty="0" smtClean="0"/>
              <a:t>nečistot.</a:t>
            </a:r>
            <a:endParaRPr lang="cs-CZ" sz="2300" dirty="0"/>
          </a:p>
          <a:p>
            <a:pPr marL="342900" indent="-342900">
              <a:buFont typeface="Wingdings" pitchFamily="2" charset="2"/>
              <a:buChar char="§"/>
            </a:pPr>
            <a:r>
              <a:rPr lang="cs-CZ" sz="2300" dirty="0" smtClean="0"/>
              <a:t>Separace uranu z rudy.</a:t>
            </a:r>
            <a:endParaRPr lang="cs-CZ" sz="2300" dirty="0"/>
          </a:p>
        </p:txBody>
      </p:sp>
      <p:sp>
        <p:nvSpPr>
          <p:cNvPr id="9" name="Šipka doprava se zářezem 8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780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25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2" grpId="0"/>
      <p:bldP spid="4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179511" y="908720"/>
            <a:ext cx="8784931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036451" y="1924512"/>
            <a:ext cx="5767797" cy="461665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algn="ctr"/>
            <a:r>
              <a:rPr lang="cs-CZ" dirty="0"/>
              <a:t>Oddělování pomocí dělící nálevky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4792" y="3822139"/>
            <a:ext cx="7548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Oddělení </a:t>
            </a:r>
            <a:r>
              <a:rPr lang="cs-CZ" dirty="0"/>
              <a:t>kapalin s různými hustotami; kapalina s vyšší hustotou je </a:t>
            </a:r>
            <a:r>
              <a:rPr lang="cs-CZ" dirty="0" smtClean="0"/>
              <a:t>dole.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08360" y="2898701"/>
            <a:ext cx="8175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Oddělení </a:t>
            </a:r>
            <a:r>
              <a:rPr lang="cs-CZ" dirty="0"/>
              <a:t>složek směsí, které se od sebe musí lišit </a:t>
            </a:r>
            <a:r>
              <a:rPr lang="cs-CZ" dirty="0" smtClean="0"/>
              <a:t>hmotností.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4792" y="4767535"/>
            <a:ext cx="8929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Nejčastějším </a:t>
            </a:r>
            <a:r>
              <a:rPr lang="cs-CZ" dirty="0"/>
              <a:t>využitím je </a:t>
            </a:r>
            <a:r>
              <a:rPr lang="cs-CZ" dirty="0" smtClean="0"/>
              <a:t> oddělování </a:t>
            </a:r>
            <a:r>
              <a:rPr lang="cs-CZ" dirty="0"/>
              <a:t>složek </a:t>
            </a:r>
            <a:r>
              <a:rPr lang="cs-CZ" dirty="0" smtClean="0"/>
              <a:t>emulzí.</a:t>
            </a:r>
            <a:endParaRPr lang="cs-CZ" dirty="0"/>
          </a:p>
        </p:txBody>
      </p:sp>
      <p:sp>
        <p:nvSpPr>
          <p:cNvPr id="7" name="Šipka doprava se zářezem 6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22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2" grpId="0"/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0" y="908720"/>
            <a:ext cx="9144000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475654" y="1196752"/>
            <a:ext cx="3312369" cy="461665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algn="ctr"/>
            <a:r>
              <a:rPr lang="cs-CZ" dirty="0"/>
              <a:t>Chromatograficky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51520" y="1777756"/>
            <a:ext cx="68982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                </a:t>
            </a:r>
            <a:r>
              <a:rPr lang="cs-CZ" sz="2400" b="1" dirty="0" smtClean="0"/>
              <a:t>               – </a:t>
            </a:r>
            <a:r>
              <a:rPr lang="cs-CZ" sz="2400" b="1" dirty="0"/>
              <a:t>metoda, při níž se dělí složky směsi na základě jejich rozdílných vlastností (např. adsorpce nebo velikosti částic) vzhledem ke dvěma nemísitelným fázím (stacionární – např. pórovitý materiál, a mobilní – např. rozpouštědlo</a:t>
            </a:r>
            <a:r>
              <a:rPr lang="cs-CZ" sz="2400" b="1" dirty="0" smtClean="0"/>
              <a:t>). Při </a:t>
            </a:r>
            <a:r>
              <a:rPr lang="cs-CZ" sz="2400" b="1" dirty="0"/>
              <a:t>pohybu mobilní fáze podél stacionární dochází k oddělování </a:t>
            </a:r>
            <a:r>
              <a:rPr lang="cs-CZ" sz="2400" b="1" dirty="0" smtClean="0"/>
              <a:t>složek.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411560" y="5085184"/>
            <a:ext cx="6032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nejčastějším </a:t>
            </a:r>
            <a:r>
              <a:rPr lang="cs-CZ" sz="2400" b="1" dirty="0"/>
              <a:t>využitím je </a:t>
            </a:r>
            <a:endParaRPr lang="cs-CZ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/>
              <a:t>Dělení směsi barviv.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/>
              <a:t>Dělení směsi aminokyselin </a:t>
            </a:r>
            <a:r>
              <a:rPr lang="cs-CZ" sz="2400" b="1" dirty="0"/>
              <a:t>…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/>
              <a:t>Při </a:t>
            </a:r>
            <a:r>
              <a:rPr lang="cs-CZ" sz="2400" b="1" dirty="0"/>
              <a:t>analýze složitých směsí látek.</a:t>
            </a:r>
          </a:p>
        </p:txBody>
      </p:sp>
      <p:pic>
        <p:nvPicPr>
          <p:cNvPr id="11" name="Picture 2" descr="File:Chromatography of chlorophyll - Step 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883" y="1043281"/>
            <a:ext cx="1375631" cy="499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7149752" y="6112834"/>
            <a:ext cx="174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smtClean="0"/>
              <a:t>Obr.3  chromatografie </a:t>
            </a:r>
            <a:r>
              <a:rPr lang="cs-CZ" sz="1200" dirty="0" smtClean="0"/>
              <a:t>chlorofylu</a:t>
            </a:r>
            <a:endParaRPr lang="cs-CZ" sz="1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-1836712" y="1018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1700792" y="18448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2168" y="1772816"/>
            <a:ext cx="287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7030A0"/>
                </a:solidFill>
              </a:rPr>
              <a:t>Chromatografie</a:t>
            </a:r>
            <a:endParaRPr lang="cs-CZ" sz="2400" b="1" dirty="0"/>
          </a:p>
        </p:txBody>
      </p:sp>
      <p:sp>
        <p:nvSpPr>
          <p:cNvPr id="13" name="Šipka doprava se zářezem 12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614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25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 animBg="1"/>
      <p:bldP spid="4" grpId="0"/>
      <p:bldP spid="6" grpId="0"/>
      <p:bldP spid="3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7624" y="2636912"/>
            <a:ext cx="6624736" cy="1296144"/>
          </a:xfrm>
          <a:solidFill>
            <a:schemeClr val="bg2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anchor="ctr">
            <a:normAutofit/>
          </a:bodyPr>
          <a:lstStyle/>
          <a:p>
            <a:pPr algn="ctr"/>
            <a:r>
              <a:rPr lang="cs-CZ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DĚLENÍ SMĚSÍ</a:t>
            </a:r>
            <a:endParaRPr lang="cs-CZ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71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Zaoblený obdélník 36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381400" y="2612357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381400" y="2981689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411240" y="3328995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066368"/>
              </p:ext>
            </p:extLst>
          </p:nvPr>
        </p:nvGraphicFramePr>
        <p:xfrm>
          <a:off x="1034779" y="1993907"/>
          <a:ext cx="7137621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1954572"/>
                <a:gridCol w="31510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Skupenství složek směsi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Metoda čištění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Princip oddělování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pevné - pevné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pevné - kapalné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kapalné - kapalné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3411240" y="2243025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157279" y="2984383"/>
            <a:ext cx="169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vytavování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157279" y="2610527"/>
            <a:ext cx="169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plavení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157279" y="3352683"/>
            <a:ext cx="169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vyluhování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169979" y="3708283"/>
            <a:ext cx="169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sublimace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169979" y="4140083"/>
            <a:ext cx="169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přebírání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169979" y="4521083"/>
            <a:ext cx="169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usazování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182679" y="4889383"/>
            <a:ext cx="169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filtrace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182679" y="5244983"/>
            <a:ext cx="169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destilace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182679" y="5613283"/>
            <a:ext cx="169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usazování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182679" y="5968883"/>
            <a:ext cx="169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vyluhování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182679" y="6349883"/>
            <a:ext cx="169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destilace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112684" y="2638236"/>
            <a:ext cx="169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hustota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5112684" y="3044636"/>
            <a:ext cx="169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t</a:t>
            </a:r>
            <a:r>
              <a:rPr lang="cs-CZ" b="1" dirty="0" smtClean="0">
                <a:solidFill>
                  <a:srgbClr val="FF0000"/>
                </a:solidFill>
              </a:rPr>
              <a:t>eplota tání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112684" y="3387536"/>
            <a:ext cx="169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rozpustnost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5112683" y="3793936"/>
            <a:ext cx="2863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schopnost sublimovat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5112684" y="4136836"/>
            <a:ext cx="2646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v</a:t>
            </a:r>
            <a:r>
              <a:rPr lang="cs-CZ" b="1" dirty="0" smtClean="0">
                <a:solidFill>
                  <a:srgbClr val="FF0000"/>
                </a:solidFill>
              </a:rPr>
              <a:t>elikost, tvar, barva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112684" y="4505136"/>
            <a:ext cx="169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hustota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5112684" y="4873436"/>
            <a:ext cx="1854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v</a:t>
            </a:r>
            <a:r>
              <a:rPr lang="cs-CZ" b="1" dirty="0" smtClean="0">
                <a:solidFill>
                  <a:srgbClr val="FF0000"/>
                </a:solidFill>
              </a:rPr>
              <a:t>elikost částic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5112684" y="5267136"/>
            <a:ext cx="169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teplota varu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5112684" y="5597336"/>
            <a:ext cx="169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hustota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5112684" y="5991036"/>
            <a:ext cx="169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rozpustnost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5112684" y="6372036"/>
            <a:ext cx="169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t</a:t>
            </a:r>
            <a:r>
              <a:rPr lang="cs-CZ" b="1" dirty="0" smtClean="0">
                <a:solidFill>
                  <a:srgbClr val="FF0000"/>
                </a:solidFill>
              </a:rPr>
              <a:t>eplota varu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899592" y="1024280"/>
            <a:ext cx="7488832" cy="89255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600" b="1">
                <a:solidFill>
                  <a:srgbClr val="FFFF00"/>
                </a:solidFill>
              </a:defRPr>
            </a:lvl1pPr>
          </a:lstStyle>
          <a:p>
            <a:r>
              <a:rPr lang="cs-CZ" dirty="0"/>
              <a:t>Doplňte fyzikální veličinu, na jejímž základě se oddělí jednotlivé složky směsi</a:t>
            </a:r>
          </a:p>
        </p:txBody>
      </p:sp>
      <p:sp>
        <p:nvSpPr>
          <p:cNvPr id="35" name="Šipka doprava se zářezem 34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28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154361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obr.1</a:t>
            </a:r>
            <a:r>
              <a:rPr lang="cs-CZ" sz="1200" dirty="0" smtClean="0"/>
              <a:t> </a:t>
            </a:r>
            <a:r>
              <a:rPr lang="cs-CZ" sz="1200" dirty="0"/>
              <a:t>H PADLECKAS. </a:t>
            </a:r>
            <a:r>
              <a:rPr lang="cs-CZ" sz="1200" i="1" dirty="0"/>
              <a:t>Soubor: </a:t>
            </a:r>
            <a:r>
              <a:rPr lang="cs-CZ" sz="1200" i="1" dirty="0" err="1"/>
              <a:t>Simple</a:t>
            </a:r>
            <a:r>
              <a:rPr lang="cs-CZ" sz="1200" i="1" dirty="0"/>
              <a:t> </a:t>
            </a:r>
            <a:r>
              <a:rPr lang="cs-CZ" sz="1200" i="1" dirty="0" err="1"/>
              <a:t>chem</a:t>
            </a:r>
            <a:r>
              <a:rPr lang="cs-CZ" sz="1200" i="1" dirty="0"/>
              <a:t> </a:t>
            </a:r>
            <a:r>
              <a:rPr lang="cs-CZ" sz="1200" i="1" dirty="0" smtClean="0"/>
              <a:t>distillation.PNG  - Wikipedie</a:t>
            </a:r>
            <a:r>
              <a:rPr lang="cs-CZ" sz="1200" dirty="0" smtClean="0"/>
              <a:t> </a:t>
            </a:r>
            <a:r>
              <a:rPr lang="cs-CZ" sz="1200" dirty="0"/>
              <a:t>[online]. [cit. 7.3.2013]. </a:t>
            </a:r>
            <a:endParaRPr lang="cs-CZ" sz="1200" dirty="0" smtClean="0"/>
          </a:p>
          <a:p>
            <a:r>
              <a:rPr lang="cs-CZ" sz="1200" dirty="0" smtClean="0"/>
              <a:t>Dostupný </a:t>
            </a:r>
            <a:r>
              <a:rPr lang="cs-CZ" sz="1200" dirty="0"/>
              <a:t>na WWW: http://</a:t>
            </a:r>
            <a:r>
              <a:rPr lang="cs-CZ" sz="1200" dirty="0" smtClean="0"/>
              <a:t>cs.wikipedia.org/wiki/Soubor:Simple_chem_distillation.PNG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67544" y="161602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obr.2</a:t>
            </a:r>
            <a:r>
              <a:rPr lang="cs-CZ" sz="1200" dirty="0" smtClean="0"/>
              <a:t> </a:t>
            </a:r>
            <a:r>
              <a:rPr lang="cs-CZ" sz="1200" dirty="0"/>
              <a:t>QUANTOCKGOBLIN. </a:t>
            </a:r>
            <a:r>
              <a:rPr lang="cs-CZ" sz="1200" i="1" dirty="0"/>
              <a:t>Soubor: </a:t>
            </a:r>
            <a:r>
              <a:rPr lang="cs-CZ" sz="1200" i="1" dirty="0" err="1"/>
              <a:t>Sublimation</a:t>
            </a:r>
            <a:r>
              <a:rPr lang="cs-CZ" sz="1200" i="1" dirty="0"/>
              <a:t> </a:t>
            </a:r>
            <a:r>
              <a:rPr lang="cs-CZ" sz="1200" i="1" dirty="0" smtClean="0"/>
              <a:t>apparatus.png - </a:t>
            </a:r>
            <a:r>
              <a:rPr lang="cs-CZ" sz="1200" i="1" dirty="0"/>
              <a:t>Wikipedie</a:t>
            </a:r>
            <a:r>
              <a:rPr lang="cs-CZ" sz="1200" dirty="0"/>
              <a:t> [online]. [cit. 7.3.2013]. </a:t>
            </a:r>
            <a:endParaRPr lang="cs-CZ" sz="1200" dirty="0" smtClean="0"/>
          </a:p>
          <a:p>
            <a:r>
              <a:rPr lang="cs-CZ" sz="1200" dirty="0" smtClean="0"/>
              <a:t>Dostupný </a:t>
            </a:r>
            <a:r>
              <a:rPr lang="cs-CZ" sz="1200" dirty="0"/>
              <a:t>na WWW: http://</a:t>
            </a:r>
            <a:r>
              <a:rPr lang="cs-CZ" sz="1200" dirty="0" smtClean="0"/>
              <a:t>cs.wikipedia.org/wiki/Soubor:Sublimation_apparatus.png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03648" y="692696"/>
            <a:ext cx="1152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C</a:t>
            </a:r>
            <a:r>
              <a:rPr lang="cs-CZ" sz="2400" b="1" dirty="0" smtClean="0">
                <a:solidFill>
                  <a:srgbClr val="FF0000"/>
                </a:solidFill>
              </a:rPr>
              <a:t>itace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7544" y="2077691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obr.3 </a:t>
            </a:r>
            <a:r>
              <a:rPr lang="cs-CZ" sz="1200" dirty="0" smtClean="0"/>
              <a:t>SIEBECK, Florian. </a:t>
            </a:r>
            <a:r>
              <a:rPr lang="cs-CZ" sz="1200" i="1" dirty="0" err="1"/>
              <a:t>Soubor:Chromatography</a:t>
            </a:r>
            <a:r>
              <a:rPr lang="cs-CZ" sz="1200" i="1" dirty="0"/>
              <a:t> </a:t>
            </a:r>
            <a:r>
              <a:rPr lang="cs-CZ" sz="1200" i="1" dirty="0" err="1"/>
              <a:t>of</a:t>
            </a:r>
            <a:r>
              <a:rPr lang="cs-CZ" sz="1200" i="1" dirty="0"/>
              <a:t> </a:t>
            </a:r>
            <a:r>
              <a:rPr lang="cs-CZ" sz="1200" i="1" dirty="0" err="1"/>
              <a:t>chlorophyll</a:t>
            </a:r>
            <a:r>
              <a:rPr lang="cs-CZ" sz="1200" i="1" dirty="0"/>
              <a:t> - Step 7.jpg - Wikipedie</a:t>
            </a:r>
            <a:r>
              <a:rPr lang="cs-CZ" sz="1200" dirty="0"/>
              <a:t> [online]. [cit. 15.3.2013]. Dostupný </a:t>
            </a:r>
            <a:r>
              <a:rPr lang="cs-CZ" sz="1200" dirty="0" smtClean="0"/>
              <a:t>na </a:t>
            </a:r>
            <a:r>
              <a:rPr lang="cs-CZ" sz="1200" dirty="0"/>
              <a:t>WWW: http://cs.wikipedia.org/wiki/Soubor:Chromatography_of_chlorophyll_-_Step_7.jpg </a:t>
            </a:r>
            <a:endParaRPr lang="cs-CZ" sz="1200" dirty="0" smtClean="0"/>
          </a:p>
        </p:txBody>
      </p:sp>
      <p:sp>
        <p:nvSpPr>
          <p:cNvPr id="14" name="Obdélník 13"/>
          <p:cNvSpPr/>
          <p:nvPr/>
        </p:nvSpPr>
        <p:spPr>
          <a:xfrm>
            <a:off x="634126" y="3934389"/>
            <a:ext cx="7875748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cs-CZ" sz="1200" dirty="0" smtClean="0"/>
              <a:t>Dušek </a:t>
            </a:r>
            <a:r>
              <a:rPr lang="cs-CZ" sz="1200" dirty="0"/>
              <a:t>B.; </a:t>
            </a:r>
            <a:r>
              <a:rPr lang="cs-CZ" sz="1200" dirty="0" err="1"/>
              <a:t>Flemr</a:t>
            </a:r>
            <a:r>
              <a:rPr lang="cs-CZ" sz="1200" dirty="0"/>
              <a:t> </a:t>
            </a:r>
            <a:r>
              <a:rPr lang="cs-CZ" sz="1200" dirty="0" smtClean="0"/>
              <a:t>V.            Chemie </a:t>
            </a:r>
            <a:r>
              <a:rPr lang="cs-CZ" sz="1200" dirty="0"/>
              <a:t>pro gymnázia I. (Obecná a anorganická</a:t>
            </a:r>
            <a:r>
              <a:rPr lang="cs-CZ" sz="1200" dirty="0" smtClean="0"/>
              <a:t>), SPN 2007,</a:t>
            </a:r>
            <a:r>
              <a:rPr lang="cs-CZ" sz="1200" dirty="0"/>
              <a:t> </a:t>
            </a:r>
            <a:r>
              <a:rPr lang="cs-CZ" sz="1200" dirty="0" smtClean="0"/>
              <a:t>ISBN:80-7235-369-1</a:t>
            </a:r>
            <a:endParaRPr lang="cs-CZ" sz="1200" dirty="0"/>
          </a:p>
          <a:p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15" name="TextovéPole 2"/>
          <p:cNvSpPr txBox="1"/>
          <p:nvPr/>
        </p:nvSpPr>
        <p:spPr>
          <a:xfrm>
            <a:off x="1677733" y="3430333"/>
            <a:ext cx="181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FF0000"/>
                </a:solidFill>
              </a:rPr>
              <a:t>Literatura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34126" y="4246521"/>
            <a:ext cx="6291572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200" dirty="0" smtClean="0"/>
              <a:t>Vacík J. a kolektiv              Přehled středoškolské chemie, SPN 1995, </a:t>
            </a:r>
            <a:r>
              <a:rPr lang="cs-CZ" sz="1200" dirty="0">
                <a:solidFill>
                  <a:prstClr val="black"/>
                </a:solidFill>
              </a:rPr>
              <a:t>ISBN: </a:t>
            </a:r>
            <a:r>
              <a:rPr lang="cs-CZ" sz="1200" dirty="0" smtClean="0">
                <a:solidFill>
                  <a:prstClr val="black"/>
                </a:solidFill>
              </a:rPr>
              <a:t>80-85937-08-5</a:t>
            </a:r>
            <a:endParaRPr lang="cs-CZ" sz="1200" dirty="0">
              <a:solidFill>
                <a:prstClr val="black"/>
              </a:solidFill>
            </a:endParaRPr>
          </a:p>
          <a:p>
            <a:endParaRPr lang="cs-CZ" sz="1200" dirty="0"/>
          </a:p>
        </p:txBody>
      </p:sp>
      <p:sp>
        <p:nvSpPr>
          <p:cNvPr id="17" name="Obdélník 16"/>
          <p:cNvSpPr/>
          <p:nvPr/>
        </p:nvSpPr>
        <p:spPr>
          <a:xfrm>
            <a:off x="634126" y="4581160"/>
            <a:ext cx="7110536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 smtClean="0"/>
              <a:t>Kotlík B., Růžičková K.    Chemie </a:t>
            </a:r>
            <a:r>
              <a:rPr lang="cs-CZ" sz="1200" dirty="0"/>
              <a:t>I. v kostce pro střední </a:t>
            </a:r>
            <a:r>
              <a:rPr lang="cs-CZ" sz="1200" dirty="0" smtClean="0"/>
              <a:t>školy, Fragment 2002, </a:t>
            </a:r>
            <a:r>
              <a:rPr lang="cs-CZ" sz="1200" dirty="0"/>
              <a:t>ISBN: 80-7200-337-2</a:t>
            </a:r>
            <a:r>
              <a:rPr lang="cs-CZ" sz="1200" dirty="0" smtClean="0"/>
              <a:t> 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271442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aoblený obdélník 21">
            <a:hlinkClick r:id="rId3" action="ppaction://hlinksldjump"/>
          </p:cNvPr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971600" y="2564904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971600" y="2564904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989437" y="2564904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827584" y="1622697"/>
            <a:ext cx="7488834" cy="584775"/>
          </a:xfrm>
          <a:prstGeom prst="rect">
            <a:avLst/>
          </a:prstGeom>
          <a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20000"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3200" b="1"/>
            </a:lvl1pPr>
          </a:lstStyle>
          <a:p>
            <a:r>
              <a:rPr lang="cs-CZ" dirty="0">
                <a:solidFill>
                  <a:srgbClr val="FF0000"/>
                </a:solidFill>
              </a:rPr>
              <a:t>Metody oddělování  složek  směsí</a:t>
            </a:r>
          </a:p>
        </p:txBody>
      </p:sp>
      <p:sp>
        <p:nvSpPr>
          <p:cNvPr id="7" name="TextovéPole 6">
            <a:hlinkClick r:id="rId7" action="ppaction://hlinksldjump"/>
          </p:cNvPr>
          <p:cNvSpPr txBox="1"/>
          <p:nvPr/>
        </p:nvSpPr>
        <p:spPr>
          <a:xfrm>
            <a:off x="701405" y="2503415"/>
            <a:ext cx="2214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přebírání</a:t>
            </a:r>
          </a:p>
        </p:txBody>
      </p:sp>
      <p:sp>
        <p:nvSpPr>
          <p:cNvPr id="8" name="TextovéPole 7">
            <a:hlinkClick r:id="rId7" action="ppaction://hlinksldjump"/>
          </p:cNvPr>
          <p:cNvSpPr txBox="1"/>
          <p:nvPr/>
        </p:nvSpPr>
        <p:spPr>
          <a:xfrm>
            <a:off x="701405" y="2951461"/>
            <a:ext cx="345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proudem vzduchu</a:t>
            </a:r>
          </a:p>
        </p:txBody>
      </p:sp>
      <p:sp>
        <p:nvSpPr>
          <p:cNvPr id="9" name="TextovéPole 8">
            <a:hlinkClick r:id="rId3" action="ppaction://hlinksldjump"/>
          </p:cNvPr>
          <p:cNvSpPr txBox="1"/>
          <p:nvPr/>
        </p:nvSpPr>
        <p:spPr>
          <a:xfrm>
            <a:off x="701405" y="3424932"/>
            <a:ext cx="2214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magnetem</a:t>
            </a:r>
          </a:p>
        </p:txBody>
      </p:sp>
      <p:sp>
        <p:nvSpPr>
          <p:cNvPr id="11" name="TextovéPole 10">
            <a:hlinkClick r:id="rId8" action="ppaction://hlinksldjump"/>
          </p:cNvPr>
          <p:cNvSpPr txBox="1"/>
          <p:nvPr/>
        </p:nvSpPr>
        <p:spPr>
          <a:xfrm>
            <a:off x="701404" y="4809925"/>
            <a:ext cx="3150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vytavování</a:t>
            </a:r>
          </a:p>
        </p:txBody>
      </p:sp>
      <p:sp>
        <p:nvSpPr>
          <p:cNvPr id="12" name="TextovéPole 11">
            <a:hlinkClick r:id="rId8" action="ppaction://hlinksldjump"/>
          </p:cNvPr>
          <p:cNvSpPr txBox="1"/>
          <p:nvPr/>
        </p:nvSpPr>
        <p:spPr>
          <a:xfrm>
            <a:off x="683568" y="4348261"/>
            <a:ext cx="4536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vyluhování (extrakce)</a:t>
            </a:r>
          </a:p>
        </p:txBody>
      </p:sp>
      <p:sp>
        <p:nvSpPr>
          <p:cNvPr id="13" name="TextovéPole 12">
            <a:hlinkClick r:id="rId9" action="ppaction://hlinksldjump"/>
          </p:cNvPr>
          <p:cNvSpPr txBox="1"/>
          <p:nvPr/>
        </p:nvSpPr>
        <p:spPr>
          <a:xfrm>
            <a:off x="683569" y="5271591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usazování (sedimentace)</a:t>
            </a:r>
          </a:p>
        </p:txBody>
      </p:sp>
      <p:sp>
        <p:nvSpPr>
          <p:cNvPr id="14" name="TextovéPole 13">
            <a:hlinkClick r:id="rId3" action="ppaction://hlinksldjump"/>
          </p:cNvPr>
          <p:cNvSpPr txBox="1"/>
          <p:nvPr/>
        </p:nvSpPr>
        <p:spPr>
          <a:xfrm>
            <a:off x="701406" y="3889312"/>
            <a:ext cx="2056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plavení</a:t>
            </a:r>
          </a:p>
        </p:txBody>
      </p:sp>
      <p:sp>
        <p:nvSpPr>
          <p:cNvPr id="15" name="TextovéPole 14">
            <a:hlinkClick r:id="rId10" action="ppaction://hlinksldjump"/>
          </p:cNvPr>
          <p:cNvSpPr txBox="1"/>
          <p:nvPr/>
        </p:nvSpPr>
        <p:spPr>
          <a:xfrm>
            <a:off x="5120354" y="2503415"/>
            <a:ext cx="1934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filtrace</a:t>
            </a:r>
          </a:p>
        </p:txBody>
      </p:sp>
      <p:sp>
        <p:nvSpPr>
          <p:cNvPr id="16" name="TextovéPole 15">
            <a:hlinkClick r:id="rId11" action="ppaction://hlinksldjump"/>
          </p:cNvPr>
          <p:cNvSpPr txBox="1"/>
          <p:nvPr/>
        </p:nvSpPr>
        <p:spPr>
          <a:xfrm>
            <a:off x="5120353" y="2953941"/>
            <a:ext cx="2219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destilace</a:t>
            </a:r>
          </a:p>
        </p:txBody>
      </p:sp>
      <p:sp>
        <p:nvSpPr>
          <p:cNvPr id="17" name="TextovéPole 16">
            <a:hlinkClick r:id="rId12" action="ppaction://hlinksldjump"/>
          </p:cNvPr>
          <p:cNvSpPr txBox="1"/>
          <p:nvPr/>
        </p:nvSpPr>
        <p:spPr>
          <a:xfrm>
            <a:off x="5120352" y="3427647"/>
            <a:ext cx="2469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sublimace</a:t>
            </a:r>
          </a:p>
        </p:txBody>
      </p:sp>
      <p:sp>
        <p:nvSpPr>
          <p:cNvPr id="18" name="TextovéPole 17">
            <a:hlinkClick r:id="rId13" action="ppaction://hlinksldjump"/>
          </p:cNvPr>
          <p:cNvSpPr txBox="1"/>
          <p:nvPr/>
        </p:nvSpPr>
        <p:spPr>
          <a:xfrm>
            <a:off x="5120354" y="3889312"/>
            <a:ext cx="2754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krystalizace</a:t>
            </a:r>
          </a:p>
        </p:txBody>
      </p:sp>
      <p:sp>
        <p:nvSpPr>
          <p:cNvPr id="19" name="TextovéPole 18">
            <a:hlinkClick r:id="rId14" action="ppaction://hlinksldjump"/>
          </p:cNvPr>
          <p:cNvSpPr txBox="1"/>
          <p:nvPr/>
        </p:nvSpPr>
        <p:spPr>
          <a:xfrm>
            <a:off x="5120351" y="4348260"/>
            <a:ext cx="3147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odstřeďování</a:t>
            </a:r>
          </a:p>
        </p:txBody>
      </p:sp>
      <p:sp>
        <p:nvSpPr>
          <p:cNvPr id="20" name="TextovéPole 19">
            <a:hlinkClick r:id="rId15" action="ppaction://hlinksldjump"/>
          </p:cNvPr>
          <p:cNvSpPr txBox="1"/>
          <p:nvPr/>
        </p:nvSpPr>
        <p:spPr>
          <a:xfrm>
            <a:off x="5120352" y="4809924"/>
            <a:ext cx="3307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v dělící nálevce</a:t>
            </a:r>
          </a:p>
        </p:txBody>
      </p:sp>
      <p:sp>
        <p:nvSpPr>
          <p:cNvPr id="21" name="TextovéPole 20">
            <a:hlinkClick r:id="rId16" action="ppaction://hlinksldjump"/>
          </p:cNvPr>
          <p:cNvSpPr txBox="1"/>
          <p:nvPr/>
        </p:nvSpPr>
        <p:spPr>
          <a:xfrm>
            <a:off x="5120352" y="5271591"/>
            <a:ext cx="3736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chromatograficky</a:t>
            </a:r>
          </a:p>
        </p:txBody>
      </p:sp>
    </p:spTree>
    <p:extLst>
      <p:ext uri="{BB962C8B-B14F-4D97-AF65-F5344CB8AC3E}">
        <p14:creationId xmlns:p14="http://schemas.microsoft.com/office/powerpoint/2010/main" val="1347347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 animBg="1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982656" y="1301204"/>
            <a:ext cx="1861152" cy="461665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algn="ctr"/>
            <a:r>
              <a:rPr lang="cs-CZ" dirty="0"/>
              <a:t>Přebírání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83568" y="3317428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Oddělujeme </a:t>
            </a:r>
            <a:r>
              <a:rPr lang="cs-CZ" dirty="0"/>
              <a:t>dvě nebo více pevných </a:t>
            </a:r>
            <a:r>
              <a:rPr lang="cs-CZ" dirty="0" smtClean="0"/>
              <a:t>látek.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877268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Metoda založena na tom, že pevné </a:t>
            </a:r>
            <a:r>
              <a:rPr lang="cs-CZ" sz="2400" b="1" dirty="0"/>
              <a:t>složky se liší velikostí, barvou, tvarem …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2777132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Pro </a:t>
            </a:r>
            <a:r>
              <a:rPr lang="cs-CZ" sz="2400" b="1" dirty="0"/>
              <a:t>oddělení využíváme </a:t>
            </a:r>
            <a:r>
              <a:rPr lang="cs-CZ" sz="2400" b="1" dirty="0" smtClean="0"/>
              <a:t>své smysly.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982656" y="4077072"/>
            <a:ext cx="3229304" cy="461665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</a:t>
            </a:r>
            <a:r>
              <a:rPr lang="cs-CZ" sz="2400" b="1" dirty="0" smtClean="0">
                <a:solidFill>
                  <a:srgbClr val="FF0000"/>
                </a:solidFill>
              </a:rPr>
              <a:t>roudem vzduchu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83568" y="4797152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Metoda </a:t>
            </a:r>
            <a:r>
              <a:rPr lang="cs-CZ" dirty="0"/>
              <a:t>založena na </a:t>
            </a:r>
            <a:r>
              <a:rPr lang="cs-CZ" dirty="0" smtClean="0"/>
              <a:t>hmotnosti.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3568" y="522920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Oddělujeme </a:t>
            </a:r>
            <a:r>
              <a:rPr lang="cs-CZ" dirty="0"/>
              <a:t>dvě pevné látky výrazně se </a:t>
            </a:r>
            <a:r>
              <a:rPr lang="cs-CZ" dirty="0" smtClean="0"/>
              <a:t>lišící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hmotností.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83568" y="5919663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/>
              <a:t>např. polystyrenové a železné kuličky, plevy a obilí …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3" name="Šipka doprava se zářezem 12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503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3" grpId="0"/>
      <p:bldP spid="4" grpId="0"/>
      <p:bldP spid="5" grpId="0"/>
      <p:bldP spid="6" grpId="0" animBg="1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989437" y="1314633"/>
            <a:ext cx="1998387" cy="461665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algn="ctr"/>
            <a:r>
              <a:rPr lang="cs-CZ" dirty="0"/>
              <a:t>Magnetem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3528" y="1962705"/>
            <a:ext cx="7992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Metoda </a:t>
            </a:r>
            <a:r>
              <a:rPr lang="cs-CZ" dirty="0"/>
              <a:t>založena na oddělování magnetických složek od </a:t>
            </a:r>
            <a:r>
              <a:rPr lang="cs-CZ" dirty="0" smtClean="0"/>
              <a:t>nemagnetických.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2793702"/>
            <a:ext cx="8604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/>
              <a:t>např. oddělování železné rudy od hlušiny, oddělování železného šrotu od ostatních surovin …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89436" y="3922508"/>
            <a:ext cx="1494332" cy="461665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algn="ctr"/>
            <a:r>
              <a:rPr lang="cs-CZ" dirty="0"/>
              <a:t>Plavení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9" y="4554993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Metoda </a:t>
            </a:r>
            <a:r>
              <a:rPr lang="cs-CZ" dirty="0"/>
              <a:t>založena na oddělování složek výrazně se lišících </a:t>
            </a:r>
            <a:r>
              <a:rPr lang="cs-CZ" dirty="0" smtClean="0"/>
              <a:t>hustotou.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5385990"/>
            <a:ext cx="7632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Oddělování </a:t>
            </a:r>
            <a:r>
              <a:rPr lang="cs-CZ" dirty="0"/>
              <a:t>dvou pevných složek ve vodě </a:t>
            </a:r>
            <a:r>
              <a:rPr lang="cs-CZ" dirty="0" smtClean="0"/>
              <a:t>nerozpustných.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57421" y="622155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/>
              <a:t>např. oddělování zlata od písku …</a:t>
            </a:r>
          </a:p>
        </p:txBody>
      </p:sp>
      <p:sp>
        <p:nvSpPr>
          <p:cNvPr id="13" name="Šipka doprava se zářezem 12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043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3" grpId="0"/>
      <p:bldP spid="4" grpId="0"/>
      <p:bldP spid="5" grpId="0" animBg="1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0" y="908720"/>
            <a:ext cx="9144000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989436" y="1315199"/>
            <a:ext cx="3870596" cy="461665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algn="ctr"/>
            <a:r>
              <a:rPr lang="cs-CZ" dirty="0"/>
              <a:t>Vyluhování (extrakce)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5497" y="1962705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Metoda </a:t>
            </a:r>
            <a:r>
              <a:rPr lang="cs-CZ" dirty="0"/>
              <a:t>založena na oddělování složek, z nichž jedna je a druhá není rozpustná v daném </a:t>
            </a:r>
            <a:r>
              <a:rPr lang="cs-CZ" dirty="0" smtClean="0"/>
              <a:t>rozpouštědle.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496" y="3258490"/>
            <a:ext cx="8424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/>
              <a:t>např. získávání oleje ze semen, síra z plynárenské hmoty, rafinace minerálních olejů …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75582" y="4328677"/>
            <a:ext cx="2156258" cy="461665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V</a:t>
            </a:r>
            <a:r>
              <a:rPr lang="cs-CZ" sz="2400" b="1" dirty="0" smtClean="0">
                <a:solidFill>
                  <a:srgbClr val="FF0000"/>
                </a:solidFill>
              </a:rPr>
              <a:t>ytavování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5496" y="4915033"/>
            <a:ext cx="8496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Metoda </a:t>
            </a:r>
            <a:r>
              <a:rPr lang="cs-CZ" dirty="0"/>
              <a:t>založena na oddělování složek výrazně se lišících teplotou </a:t>
            </a:r>
            <a:r>
              <a:rPr lang="cs-CZ" dirty="0" smtClean="0"/>
              <a:t>tání.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5497" y="5746029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Oddělování </a:t>
            </a:r>
            <a:r>
              <a:rPr lang="cs-CZ" dirty="0"/>
              <a:t>dvou pevných </a:t>
            </a:r>
            <a:r>
              <a:rPr lang="cs-CZ" dirty="0" smtClean="0"/>
              <a:t>složek.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9388" y="6207695"/>
            <a:ext cx="10119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např. vytavování </a:t>
            </a:r>
            <a:r>
              <a:rPr lang="cs-CZ" dirty="0"/>
              <a:t>síry z ložiska(oddělení síry od hlíny …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5496" y="2793702"/>
            <a:ext cx="8784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Oddělování </a:t>
            </a:r>
            <a:r>
              <a:rPr lang="cs-CZ" dirty="0"/>
              <a:t>dvou pevných složek nebo dvou </a:t>
            </a:r>
            <a:r>
              <a:rPr lang="cs-CZ" dirty="0" smtClean="0"/>
              <a:t>kapalin.</a:t>
            </a:r>
            <a:endParaRPr lang="cs-CZ" dirty="0"/>
          </a:p>
        </p:txBody>
      </p:sp>
      <p:sp>
        <p:nvSpPr>
          <p:cNvPr id="13" name="Šipka doprava se zářezem 12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202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3" grpId="0"/>
      <p:bldP spid="4" grpId="0"/>
      <p:bldP spid="5" grpId="0" animBg="1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179513" y="908720"/>
            <a:ext cx="8784930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989437" y="1346439"/>
            <a:ext cx="4374651" cy="461665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algn="ctr"/>
            <a:r>
              <a:rPr lang="cs-CZ" dirty="0"/>
              <a:t>Usazování (sedimentace)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39551" y="1818689"/>
            <a:ext cx="8208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Metoda </a:t>
            </a:r>
            <a:r>
              <a:rPr lang="cs-CZ" dirty="0"/>
              <a:t>založena na oddělování látek lišících se </a:t>
            </a:r>
            <a:r>
              <a:rPr lang="cs-CZ" dirty="0" smtClean="0"/>
              <a:t>hmotností.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3111351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/>
              <a:t>např. čištění odpadních vod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39551" y="2649686"/>
            <a:ext cx="8856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Oddělování  </a:t>
            </a:r>
            <a:r>
              <a:rPr lang="cs-CZ" dirty="0"/>
              <a:t>pevné, nerozpustné látky od </a:t>
            </a:r>
            <a:r>
              <a:rPr lang="cs-CZ" dirty="0" smtClean="0"/>
              <a:t>kapaliny.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95536" y="3717032"/>
            <a:ext cx="86254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 </a:t>
            </a:r>
            <a:r>
              <a:rPr lang="cs-CZ" sz="2400" b="1" dirty="0" smtClean="0"/>
              <a:t>          </a:t>
            </a:r>
            <a:r>
              <a:rPr lang="cs-CZ" sz="2400" b="1" dirty="0"/>
              <a:t>V lékařské praxi se sleduje například rychlost sedimentace krvinek, především erytrocytů, v krvi, která dává informaci o případném průběhu zánětlivých onemocnění. </a:t>
            </a:r>
            <a:endParaRPr lang="cs-CZ" sz="2400" b="1" dirty="0" smtClean="0"/>
          </a:p>
          <a:p>
            <a:r>
              <a:rPr lang="cs-CZ" sz="2400" b="1" u="sng" dirty="0"/>
              <a:t>Erytrocyty</a:t>
            </a:r>
            <a:r>
              <a:rPr lang="cs-CZ" sz="2400" b="1" dirty="0"/>
              <a:t> mají tendenci vytvářet válcovité </a:t>
            </a:r>
            <a:r>
              <a:rPr lang="cs-CZ" sz="2400" b="1" dirty="0" smtClean="0"/>
              <a:t>shluky, </a:t>
            </a:r>
            <a:r>
              <a:rPr lang="cs-CZ" sz="2400" b="1" dirty="0"/>
              <a:t>které sedimentují rychleji než samostatné erytrocyty</a:t>
            </a:r>
            <a:r>
              <a:rPr lang="cs-CZ" sz="2400" b="1" dirty="0" smtClean="0"/>
              <a:t>.</a:t>
            </a:r>
          </a:p>
          <a:p>
            <a:r>
              <a:rPr lang="cs-CZ" sz="2400" b="1" dirty="0"/>
              <a:t>Díky tomu se sedimentace krve zrychluje zejména při zánětech, infekčních chorobách, těhotenství apod.</a:t>
            </a:r>
          </a:p>
        </p:txBody>
      </p:sp>
      <p:sp>
        <p:nvSpPr>
          <p:cNvPr id="12" name="Šipka doprava se zářezem 11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354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4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4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3" grpId="0"/>
      <p:bldP spid="4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ený obdélník 11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475656" y="1052736"/>
            <a:ext cx="1584176" cy="461665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algn="ctr"/>
            <a:r>
              <a:rPr lang="cs-CZ" dirty="0"/>
              <a:t>Filtrace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35853" y="1619006"/>
            <a:ext cx="8000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Metoda </a:t>
            </a:r>
            <a:r>
              <a:rPr lang="cs-CZ" dirty="0"/>
              <a:t>založena na oddělování složek lišících se velikostí </a:t>
            </a:r>
            <a:r>
              <a:rPr lang="cs-CZ" dirty="0" smtClean="0"/>
              <a:t>částic.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35854" y="2426112"/>
            <a:ext cx="84560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/>
              <a:t>Oddělování </a:t>
            </a:r>
            <a:r>
              <a:rPr lang="cs-CZ" dirty="0"/>
              <a:t>pevné látky od kapaliny nebo plynu na porézní přepážce - pevné složky se oddělují od kapaliny nebo plynu přes filtr (filtrační papír, tkanina, štěrk, písek …) na filtru se zachytí pevná složka filtrát proteče </a:t>
            </a:r>
            <a:r>
              <a:rPr lang="cs-CZ" dirty="0" smtClean="0"/>
              <a:t>filtrem.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5536" y="4326195"/>
            <a:ext cx="9336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>
                <a:solidFill>
                  <a:srgbClr val="FF0000"/>
                </a:solidFill>
              </a:rPr>
              <a:t>Povrchová </a:t>
            </a:r>
            <a:r>
              <a:rPr lang="cs-CZ" dirty="0">
                <a:solidFill>
                  <a:srgbClr val="FF0000"/>
                </a:solidFill>
              </a:rPr>
              <a:t>filtrace </a:t>
            </a:r>
            <a:r>
              <a:rPr lang="cs-CZ" dirty="0"/>
              <a:t>- částice se zachycují na povrchu filtru, kde vytvářejí vrstvu zvanou filtrační koláč.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17063" y="5243716"/>
            <a:ext cx="82164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r>
              <a:rPr lang="cs-CZ" dirty="0" smtClean="0">
                <a:solidFill>
                  <a:srgbClr val="FF0000"/>
                </a:solidFill>
              </a:rPr>
              <a:t>Hloubková </a:t>
            </a:r>
            <a:r>
              <a:rPr lang="cs-CZ" dirty="0">
                <a:solidFill>
                  <a:srgbClr val="FF0000"/>
                </a:solidFill>
              </a:rPr>
              <a:t>filtrace </a:t>
            </a:r>
            <a:r>
              <a:rPr lang="cs-CZ" dirty="0"/>
              <a:t>- částice procházejí porézním prostředím filtru a zachycují se v něm (pískové filtry v čističkách odpadních vod). Tloušťka filtru bývá mnohem větší než v povrchové filtraci.</a:t>
            </a:r>
          </a:p>
        </p:txBody>
      </p:sp>
      <p:sp>
        <p:nvSpPr>
          <p:cNvPr id="11" name="Šipka doprava se zářezem 10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0032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475654" y="1412776"/>
            <a:ext cx="1728193" cy="461665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algn="ctr"/>
            <a:r>
              <a:rPr lang="cs-CZ" dirty="0"/>
              <a:t>Filtrace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83568" y="2132856"/>
            <a:ext cx="77768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400" b="1"/>
            </a:lvl1pPr>
          </a:lstStyle>
          <a:p>
            <a:pPr marL="0" indent="0">
              <a:buNone/>
            </a:pPr>
            <a:r>
              <a:rPr lang="cs-CZ" dirty="0"/>
              <a:t>Např.</a:t>
            </a:r>
          </a:p>
          <a:p>
            <a:r>
              <a:rPr lang="cs-CZ" dirty="0"/>
              <a:t>Čištění odpadních </a:t>
            </a:r>
            <a:r>
              <a:rPr lang="cs-CZ" dirty="0" smtClean="0"/>
              <a:t>vod.</a:t>
            </a:r>
          </a:p>
          <a:p>
            <a:endParaRPr lang="cs-CZ" dirty="0"/>
          </a:p>
          <a:p>
            <a:r>
              <a:rPr lang="cs-CZ" dirty="0"/>
              <a:t>Oddělování mláta od sladiny při výrobě </a:t>
            </a:r>
            <a:r>
              <a:rPr lang="cs-CZ" dirty="0" smtClean="0"/>
              <a:t>piva.</a:t>
            </a:r>
          </a:p>
          <a:p>
            <a:endParaRPr lang="cs-CZ" dirty="0"/>
          </a:p>
          <a:p>
            <a:r>
              <a:rPr lang="cs-CZ" dirty="0"/>
              <a:t>Filtrace cukerné šťávy po </a:t>
            </a:r>
            <a:r>
              <a:rPr lang="cs-CZ" dirty="0" smtClean="0"/>
              <a:t>saturaci.</a:t>
            </a:r>
          </a:p>
          <a:p>
            <a:endParaRPr lang="cs-CZ" dirty="0"/>
          </a:p>
          <a:p>
            <a:r>
              <a:rPr lang="cs-CZ" dirty="0"/>
              <a:t>Odstranění vysrážených látek po čiření </a:t>
            </a:r>
            <a:r>
              <a:rPr lang="cs-CZ" dirty="0" smtClean="0"/>
              <a:t>vína.</a:t>
            </a:r>
          </a:p>
          <a:p>
            <a:endParaRPr lang="cs-CZ" dirty="0"/>
          </a:p>
          <a:p>
            <a:r>
              <a:rPr lang="cs-CZ" dirty="0" smtClean="0"/>
              <a:t>Krevní </a:t>
            </a:r>
            <a:r>
              <a:rPr lang="cs-CZ" dirty="0"/>
              <a:t>dialýza - </a:t>
            </a:r>
            <a:r>
              <a:rPr lang="cs-CZ" dirty="0" smtClean="0"/>
              <a:t>čištění </a:t>
            </a:r>
            <a:r>
              <a:rPr lang="cs-CZ" dirty="0"/>
              <a:t>krve od metabolických </a:t>
            </a:r>
            <a:r>
              <a:rPr lang="cs-CZ" dirty="0" smtClean="0"/>
              <a:t>škodlivin.</a:t>
            </a:r>
            <a:endParaRPr lang="cs-CZ" dirty="0"/>
          </a:p>
        </p:txBody>
      </p:sp>
      <p:sp>
        <p:nvSpPr>
          <p:cNvPr id="6" name="Šipka doprava se zářezem 5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62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00"/>
      </a:hlink>
      <a:folHlink>
        <a:srgbClr val="00000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3239</TotalTime>
  <Words>1355</Words>
  <Application>Microsoft Office PowerPoint</Application>
  <PresentationFormat>Předvádění na obrazovce (4:3)</PresentationFormat>
  <Paragraphs>207</Paragraphs>
  <Slides>21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Tok</vt:lpstr>
      <vt:lpstr>1_Tok</vt:lpstr>
      <vt:lpstr>2_Tok</vt:lpstr>
      <vt:lpstr>Prezentace aplikace PowerPoint</vt:lpstr>
      <vt:lpstr>DĚLENÍ SMĚSÍ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Dělení směsí</dc:title>
  <dc:creator>Lenovo</dc:creator>
  <cp:lastModifiedBy>Lenovo</cp:lastModifiedBy>
  <cp:revision>148</cp:revision>
  <dcterms:created xsi:type="dcterms:W3CDTF">2013-01-17T10:37:52Z</dcterms:created>
  <dcterms:modified xsi:type="dcterms:W3CDTF">2013-05-24T05:56:37Z</dcterms:modified>
</cp:coreProperties>
</file>