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21"/>
  </p:notesMasterIdLst>
  <p:sldIdLst>
    <p:sldId id="276" r:id="rId4"/>
    <p:sldId id="275" r:id="rId5"/>
    <p:sldId id="257" r:id="rId6"/>
    <p:sldId id="260" r:id="rId7"/>
    <p:sldId id="259" r:id="rId8"/>
    <p:sldId id="265" r:id="rId9"/>
    <p:sldId id="262" r:id="rId10"/>
    <p:sldId id="264" r:id="rId11"/>
    <p:sldId id="267" r:id="rId12"/>
    <p:sldId id="263" r:id="rId13"/>
    <p:sldId id="268" r:id="rId14"/>
    <p:sldId id="266" r:id="rId15"/>
    <p:sldId id="274" r:id="rId16"/>
    <p:sldId id="271" r:id="rId17"/>
    <p:sldId id="272" r:id="rId18"/>
    <p:sldId id="258" r:id="rId19"/>
    <p:sldId id="261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FFFF66"/>
    <a:srgbClr val="FF0000"/>
    <a:srgbClr val="065093"/>
    <a:srgbClr val="FFFF00"/>
    <a:srgbClr val="EC1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2BE99-8C6B-4C16-8951-9297CCB42798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0564C-A2CC-4B4A-BD27-247D70500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926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926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926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13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1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86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60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16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64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40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71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76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1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32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85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25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59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98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27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936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64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946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8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38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79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77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4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415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35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3.wdp"/><Relationship Id="rId7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4.wdp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png"/><Relationship Id="rId11" Type="http://schemas.openxmlformats.org/officeDocument/2006/relationships/image" Target="../media/image28.emf"/><Relationship Id="rId5" Type="http://schemas.microsoft.com/office/2007/relationships/hdphoto" Target="../media/hdphoto1.wdp"/><Relationship Id="rId10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hyperlink" Target="http://cs.wikipedia.org/wiki/Soubor:GHS-pictogram-bottle.sv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GHS-pictogram-rondflam.sv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cs.wikipedia.org/wiki/Soubor:GHS-pictogram-rondflam.sv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GHS-pictogram-skull.svg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://cs.wikipedia.org/wiki/Soubor:GHS-pictogram-silhouete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3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28" name="Zaoblený obdélník 27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7" name="Podnadpis 2"/>
          <p:cNvSpPr txBox="1">
            <a:spLocks/>
          </p:cNvSpPr>
          <p:nvPr/>
        </p:nvSpPr>
        <p:spPr>
          <a:xfrm>
            <a:off x="468313" y="2420938"/>
            <a:ext cx="8207375" cy="4032250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09.04.2013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VY_32_INOVACE_02_Ch_ACH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Anorganická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b="1" dirty="0">
                <a:solidFill>
                  <a:prstClr val="black"/>
                </a:solidFill>
                <a:latin typeface="Arial" charset="0"/>
              </a:rPr>
              <a:t>Kyslík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 2"/>
              <a:buNone/>
              <a:defRPr/>
            </a:pPr>
            <a:r>
              <a:rPr lang="cs-CZ" sz="1800" dirty="0">
                <a:solidFill>
                  <a:prstClr val="black"/>
                </a:solidFill>
              </a:rPr>
              <a:t>Prezentace je určena pro téma </a:t>
            </a:r>
            <a:r>
              <a:rPr lang="cs-CZ" sz="1800" b="1" dirty="0">
                <a:solidFill>
                  <a:prstClr val="black"/>
                </a:solidFill>
              </a:rPr>
              <a:t>chemie </a:t>
            </a:r>
            <a:r>
              <a:rPr lang="cs-CZ" sz="1800" b="1" dirty="0" smtClean="0">
                <a:solidFill>
                  <a:prstClr val="black"/>
                </a:solidFill>
              </a:rPr>
              <a:t>kyslíku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>
                <a:solidFill>
                  <a:prstClr val="black"/>
                </a:solidFill>
              </a:rPr>
              <a:t>v rozsahu SŠ, pro zopakování základních vlastností, reakcí a výskytu. Laboratorní </a:t>
            </a:r>
            <a:r>
              <a:rPr lang="cs-CZ" sz="1800" dirty="0" smtClean="0">
                <a:solidFill>
                  <a:prstClr val="black"/>
                </a:solidFill>
              </a:rPr>
              <a:t>příprava, průmyslová výroba </a:t>
            </a:r>
            <a:r>
              <a:rPr lang="cs-CZ" sz="1800" dirty="0">
                <a:solidFill>
                  <a:prstClr val="black"/>
                </a:solidFill>
              </a:rPr>
              <a:t>a využití.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8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élník 10"/>
          <p:cNvSpPr/>
          <p:nvPr/>
        </p:nvSpPr>
        <p:spPr>
          <a:xfrm>
            <a:off x="323528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1187624" y="1455366"/>
            <a:ext cx="4838184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LABORATORNÍ PŘÍPRAVA</a:t>
            </a:r>
            <a:endParaRPr lang="cs-CZ" sz="2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67543" y="2175446"/>
            <a:ext cx="820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cs-CZ" sz="2400" b="1" dirty="0" smtClean="0"/>
              <a:t>Rozklad </a:t>
            </a:r>
            <a:r>
              <a:rPr lang="cs-CZ" sz="2400" b="1" dirty="0"/>
              <a:t>peroxidu </a:t>
            </a:r>
            <a:r>
              <a:rPr lang="cs-CZ" sz="2400" b="1" dirty="0" smtClean="0"/>
              <a:t>vodíku</a:t>
            </a:r>
            <a:r>
              <a:rPr lang="cs-CZ" sz="2400" b="1" baseline="-25000" dirty="0" smtClean="0"/>
              <a:t> </a:t>
            </a:r>
            <a:r>
              <a:rPr lang="cs-CZ" sz="2400" b="1" dirty="0"/>
              <a:t>oxidem </a:t>
            </a:r>
            <a:r>
              <a:rPr lang="cs-CZ" sz="2400" b="1" dirty="0" smtClean="0"/>
              <a:t>manganičitým. 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67544" y="3528789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Tepelný </a:t>
            </a:r>
            <a:r>
              <a:rPr lang="cs-CZ" sz="2400" b="1" dirty="0"/>
              <a:t>rozklad látek</a:t>
            </a:r>
            <a:r>
              <a:rPr lang="cs-CZ" sz="2400" b="1" dirty="0" smtClean="0"/>
              <a:t>, </a:t>
            </a:r>
            <a:r>
              <a:rPr lang="cs-CZ" sz="2400" b="1" dirty="0"/>
              <a:t>snadno </a:t>
            </a:r>
            <a:r>
              <a:rPr lang="cs-CZ" sz="2400" b="1" dirty="0" smtClean="0"/>
              <a:t>uvolňujících kyslík. </a:t>
            </a:r>
            <a:endParaRPr lang="cs-CZ" sz="2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67543" y="5313982"/>
            <a:ext cx="334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Elektrolýza </a:t>
            </a:r>
            <a:r>
              <a:rPr lang="cs-CZ" sz="2400" b="1" dirty="0" smtClean="0"/>
              <a:t>vody.</a:t>
            </a:r>
            <a:endParaRPr lang="cs-CZ" sz="24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827584" y="2637111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2H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O</a:t>
            </a:r>
            <a:r>
              <a:rPr lang="cs-CZ" sz="2400" b="1" baseline="-25000" dirty="0" smtClean="0"/>
              <a:t>2</a:t>
            </a:r>
            <a:r>
              <a:rPr lang="cs-CZ" sz="2400" b="1" dirty="0"/>
              <a:t> → </a:t>
            </a:r>
            <a:r>
              <a:rPr lang="cs-CZ" sz="2400" b="1" dirty="0" smtClean="0"/>
              <a:t>O</a:t>
            </a:r>
            <a:r>
              <a:rPr lang="cs-CZ" sz="2400" b="1" baseline="-25000" dirty="0" smtClean="0"/>
              <a:t>2 </a:t>
            </a:r>
            <a:r>
              <a:rPr lang="cs-CZ" sz="2400" b="1" dirty="0" smtClean="0"/>
              <a:t>+ 2H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O</a:t>
            </a:r>
            <a:r>
              <a:rPr lang="cs-CZ" sz="2400" b="1" baseline="-25000" dirty="0" smtClean="0"/>
              <a:t> </a:t>
            </a:r>
            <a:r>
              <a:rPr lang="cs-CZ" sz="2400" b="1" dirty="0" smtClean="0"/>
              <a:t>  (MnO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 </a:t>
            </a:r>
            <a:r>
              <a:rPr lang="cs-CZ" sz="2400" b="1" dirty="0"/>
              <a:t>- </a:t>
            </a:r>
            <a:r>
              <a:rPr lang="cs-CZ" sz="2400" b="1" dirty="0" smtClean="0"/>
              <a:t>burel </a:t>
            </a:r>
            <a:r>
              <a:rPr lang="cs-CZ" sz="2400" b="1" dirty="0"/>
              <a:t>- </a:t>
            </a:r>
            <a:r>
              <a:rPr lang="cs-CZ" sz="2400" b="1" dirty="0" smtClean="0"/>
              <a:t>katalyzátor)       </a:t>
            </a:r>
            <a:endParaRPr lang="cs-CZ" sz="2400" b="1" baseline="-25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27584" y="3975447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2KMnO</a:t>
            </a:r>
            <a:r>
              <a:rPr lang="cs-CZ" sz="2400" b="1" baseline="-30000" dirty="0"/>
              <a:t>4 </a:t>
            </a:r>
            <a:r>
              <a:rPr lang="cs-CZ" sz="2400" b="1" dirty="0"/>
              <a:t>→ O</a:t>
            </a:r>
            <a:r>
              <a:rPr lang="cs-CZ" sz="2400" b="1" baseline="-30000" dirty="0"/>
              <a:t>2</a:t>
            </a:r>
            <a:r>
              <a:rPr lang="cs-CZ" sz="2400" b="1" baseline="30000" dirty="0"/>
              <a:t> </a:t>
            </a:r>
            <a:r>
              <a:rPr lang="cs-CZ" sz="2400" b="1" dirty="0"/>
              <a:t>+ K</a:t>
            </a:r>
            <a:r>
              <a:rPr lang="cs-CZ" sz="2400" b="1" baseline="-30000" dirty="0"/>
              <a:t>2</a:t>
            </a:r>
            <a:r>
              <a:rPr lang="cs-CZ" sz="2400" b="1" dirty="0"/>
              <a:t>MnO</a:t>
            </a:r>
            <a:r>
              <a:rPr lang="cs-CZ" sz="2400" b="1" baseline="-30000" dirty="0"/>
              <a:t>4</a:t>
            </a:r>
            <a:r>
              <a:rPr lang="cs-CZ" sz="2400" b="1" dirty="0"/>
              <a:t> + MnO</a:t>
            </a:r>
            <a:r>
              <a:rPr lang="cs-CZ" sz="2400" b="1" baseline="-30000" dirty="0"/>
              <a:t>2</a:t>
            </a:r>
            <a:r>
              <a:rPr lang="cs-CZ" sz="2400" b="1" dirty="0"/>
              <a:t> 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899592" y="5775647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2H</a:t>
            </a:r>
            <a:r>
              <a:rPr lang="pt-BR" sz="2400" b="1" baseline="-25000" dirty="0" smtClean="0"/>
              <a:t>2</a:t>
            </a:r>
            <a:r>
              <a:rPr lang="pt-BR" sz="2400" b="1" dirty="0" smtClean="0"/>
              <a:t>O </a:t>
            </a:r>
            <a:r>
              <a:rPr lang="pt-BR" sz="2400" b="1" dirty="0"/>
              <a:t>→ </a:t>
            </a:r>
            <a:r>
              <a:rPr lang="pt-BR" sz="2400" b="1" dirty="0" smtClean="0"/>
              <a:t>2H</a:t>
            </a:r>
            <a:r>
              <a:rPr lang="pt-BR" sz="2400" b="1" baseline="-25000" dirty="0" smtClean="0"/>
              <a:t>2</a:t>
            </a:r>
            <a:r>
              <a:rPr lang="pt-BR" sz="2400" b="1" dirty="0"/>
              <a:t> + O</a:t>
            </a:r>
            <a:r>
              <a:rPr lang="pt-BR" sz="2400" b="1" baseline="-25000" dirty="0"/>
              <a:t>2</a:t>
            </a:r>
            <a:endParaRPr lang="cs-CZ" sz="2400" b="1" dirty="0">
              <a:solidFill>
                <a:schemeClr val="bg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05064"/>
            <a:ext cx="2088232" cy="264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6025808" y="640228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Obr.11</a:t>
            </a:r>
            <a:endParaRPr lang="cs-CZ" sz="12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827584" y="4420269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2KNO</a:t>
            </a:r>
            <a:r>
              <a:rPr lang="cs-CZ" sz="2400" b="1" baseline="-30000" dirty="0"/>
              <a:t>3 </a:t>
            </a:r>
            <a:r>
              <a:rPr lang="cs-CZ" sz="2400" b="1" baseline="-30000" dirty="0" smtClean="0"/>
              <a:t>     </a:t>
            </a:r>
            <a:r>
              <a:rPr lang="cs-CZ" sz="2400" b="1" dirty="0" smtClean="0"/>
              <a:t>→</a:t>
            </a:r>
            <a:r>
              <a:rPr lang="cs-CZ" sz="2400" dirty="0" smtClean="0"/>
              <a:t> </a:t>
            </a:r>
            <a:r>
              <a:rPr lang="cs-CZ" sz="2400" b="1" dirty="0"/>
              <a:t>O</a:t>
            </a:r>
            <a:r>
              <a:rPr lang="cs-CZ" sz="2400" b="1" baseline="-30000" dirty="0"/>
              <a:t>2</a:t>
            </a:r>
            <a:r>
              <a:rPr lang="cs-CZ" sz="2400" b="1" baseline="30000" dirty="0"/>
              <a:t> </a:t>
            </a:r>
            <a:r>
              <a:rPr lang="cs-CZ" sz="2400" b="1" dirty="0"/>
              <a:t>+ 2KNO</a:t>
            </a:r>
            <a:r>
              <a:rPr lang="cs-CZ" sz="2400" b="1" baseline="-30000" dirty="0"/>
              <a:t>2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778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23528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187623" y="1239143"/>
            <a:ext cx="4320481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PRŮMYSLOVÁ VÝROBA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3" y="2103239"/>
            <a:ext cx="7704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Destilace zkapalněného </a:t>
            </a:r>
            <a:r>
              <a:rPr lang="cs-CZ" dirty="0" smtClean="0"/>
              <a:t>vzduchu.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7584" y="2742019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/>
              <a:t>Oddělování </a:t>
            </a:r>
            <a:r>
              <a:rPr lang="cs-CZ" sz="2400" b="1" dirty="0"/>
              <a:t>složek </a:t>
            </a:r>
            <a:r>
              <a:rPr lang="cs-CZ" sz="2400" b="1" dirty="0" smtClean="0"/>
              <a:t>homogenní </a:t>
            </a:r>
            <a:r>
              <a:rPr lang="cs-CZ" sz="2400" b="1" dirty="0"/>
              <a:t>směsi </a:t>
            </a:r>
            <a:r>
              <a:rPr lang="cs-CZ" sz="2400" b="1"/>
              <a:t>(</a:t>
            </a:r>
            <a:r>
              <a:rPr lang="cs-CZ" sz="2400" b="1" smtClean="0"/>
              <a:t>roztoku) na </a:t>
            </a:r>
            <a:r>
              <a:rPr lang="cs-CZ" sz="2400" b="1" dirty="0"/>
              <a:t>základě rozdílné teploty </a:t>
            </a:r>
            <a:r>
              <a:rPr lang="cs-CZ" sz="2400" b="1" dirty="0" smtClean="0"/>
              <a:t>varu.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547663" y="3501008"/>
            <a:ext cx="352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400" b="1"/>
            </a:lvl1pPr>
          </a:lstStyle>
          <a:p>
            <a:r>
              <a:rPr lang="cs-CZ" dirty="0"/>
              <a:t>dusík: </a:t>
            </a:r>
            <a:r>
              <a:rPr lang="cs-CZ" dirty="0" err="1"/>
              <a:t>Tv</a:t>
            </a:r>
            <a:r>
              <a:rPr lang="cs-CZ" dirty="0"/>
              <a:t> = </a:t>
            </a:r>
            <a:r>
              <a:rPr lang="cs-CZ"/>
              <a:t>-</a:t>
            </a:r>
            <a:r>
              <a:rPr lang="cs-CZ" smtClean="0"/>
              <a:t>195,8 </a:t>
            </a:r>
            <a:r>
              <a:rPr lang="cs-CZ" dirty="0"/>
              <a:t>°C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547664" y="3960352"/>
            <a:ext cx="334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400" b="1"/>
            </a:lvl1pPr>
          </a:lstStyle>
          <a:p>
            <a:r>
              <a:rPr lang="cs-CZ" dirty="0"/>
              <a:t>kyslík: </a:t>
            </a:r>
            <a:r>
              <a:rPr lang="cs-CZ" dirty="0" err="1"/>
              <a:t>Tv</a:t>
            </a:r>
            <a:r>
              <a:rPr lang="cs-CZ" dirty="0"/>
              <a:t> = -183 °C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67543" y="5229200"/>
            <a:ext cx="334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Elektrolýza </a:t>
            </a:r>
            <a:r>
              <a:rPr lang="cs-CZ" sz="2400" b="1" dirty="0" smtClean="0"/>
              <a:t>vody.</a:t>
            </a:r>
            <a:endParaRPr lang="cs-CZ" sz="2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27585" y="5561657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2 H</a:t>
            </a:r>
            <a:r>
              <a:rPr lang="pt-BR" sz="2400" b="1" baseline="-25000" dirty="0"/>
              <a:t>2</a:t>
            </a:r>
            <a:r>
              <a:rPr lang="pt-BR" sz="2400" b="1" dirty="0"/>
              <a:t>O → 2 H</a:t>
            </a:r>
            <a:r>
              <a:rPr lang="pt-BR" sz="2400" b="1" baseline="-25000" dirty="0"/>
              <a:t>2</a:t>
            </a:r>
            <a:r>
              <a:rPr lang="pt-BR" sz="2400" b="1" dirty="0"/>
              <a:t> + O</a:t>
            </a:r>
            <a:r>
              <a:rPr lang="pt-BR" sz="2400" b="1" baseline="-25000" dirty="0"/>
              <a:t>2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513740" y="4422017"/>
            <a:ext cx="3380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400" b="1"/>
            </a:lvl1pPr>
          </a:lstStyle>
          <a:p>
            <a:r>
              <a:rPr lang="cs-CZ" dirty="0"/>
              <a:t>argon: </a:t>
            </a:r>
            <a:r>
              <a:rPr lang="cs-CZ" dirty="0" err="1"/>
              <a:t>Tv</a:t>
            </a:r>
            <a:r>
              <a:rPr lang="cs-CZ" dirty="0"/>
              <a:t> = -186 °C</a:t>
            </a:r>
          </a:p>
        </p:txBody>
      </p:sp>
    </p:spTree>
    <p:extLst>
      <p:ext uri="{BB962C8B-B14F-4D97-AF65-F5344CB8AC3E}">
        <p14:creationId xmlns:p14="http://schemas.microsoft.com/office/powerpoint/2010/main" val="71829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8" grpId="0"/>
      <p:bldP spid="10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23528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112949"/>
            <a:ext cx="3011194" cy="1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87624" y="1052736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POUŽITÍ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3" y="1698678"/>
            <a:ext cx="8208913" cy="381541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využívá se ke svařování a řezání kovů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7544" y="3801806"/>
            <a:ext cx="5568613" cy="381541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hutnictví – výroba železa a oceli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67544" y="5756597"/>
            <a:ext cx="3312368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dýchací přístroje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67544" y="6266055"/>
            <a:ext cx="5568613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palivo do raket - kapalný</a:t>
            </a:r>
          </a:p>
        </p:txBody>
      </p:sp>
      <p:pic>
        <p:nvPicPr>
          <p:cNvPr id="9" name="Picture 7" descr="Soubor:Space Shuttle Columbia launch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4420253"/>
            <a:ext cx="2736305" cy="230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635896" y="3429000"/>
            <a:ext cx="778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Obr.12</a:t>
            </a:r>
            <a:endParaRPr lang="cs-CZ" sz="12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956376" y="438860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Obr.16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67545" y="4341988"/>
            <a:ext cx="1944216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dýchání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67545" y="4810800"/>
            <a:ext cx="1944216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hoření</a:t>
            </a:r>
          </a:p>
        </p:txBody>
      </p:sp>
      <p:pic>
        <p:nvPicPr>
          <p:cNvPr id="3074" name="Picture 2" descr="File:Clabecq JPG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157" y="2217868"/>
            <a:ext cx="2688308" cy="200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 descr="File:Scuba-diving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80" y="4422075"/>
            <a:ext cx="1338580" cy="178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ek 17"/>
          <p:cNvPicPr/>
          <p:nvPr/>
        </p:nvPicPr>
        <p:blipFill>
          <a:blip r:embed="rId9"/>
          <a:stretch>
            <a:fillRect/>
          </a:stretch>
        </p:blipFill>
        <p:spPr>
          <a:xfrm>
            <a:off x="3554709" y="4422076"/>
            <a:ext cx="1116124" cy="1785620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7956376" y="3953380"/>
            <a:ext cx="768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Obr.13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995936" y="5981030"/>
            <a:ext cx="776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Obr.14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610100" y="5985305"/>
            <a:ext cx="825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Obr.15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67542" y="5272465"/>
            <a:ext cx="1944219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lékařství</a:t>
            </a:r>
          </a:p>
        </p:txBody>
      </p:sp>
    </p:spTree>
    <p:extLst>
      <p:ext uri="{BB962C8B-B14F-4D97-AF65-F5344CB8AC3E}">
        <p14:creationId xmlns:p14="http://schemas.microsoft.com/office/powerpoint/2010/main" val="56458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/>
      <p:bldP spid="13" grpId="0"/>
      <p:bldP spid="14" grpId="0" animBg="1"/>
      <p:bldP spid="15" grpId="0" animBg="1"/>
      <p:bldP spid="19" grpId="0"/>
      <p:bldP spid="20" grpId="0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oblený obdélník 12"/>
          <p:cNvSpPr/>
          <p:nvPr/>
        </p:nvSpPr>
        <p:spPr>
          <a:xfrm>
            <a:off x="0" y="908720"/>
            <a:ext cx="9144000" cy="5919664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75656" y="1052736"/>
            <a:ext cx="3240360" cy="584775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32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DOPRAVA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700808"/>
            <a:ext cx="5004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000" b="1" dirty="0">
                <a:solidFill>
                  <a:prstClr val="black"/>
                </a:solidFill>
              </a:rPr>
              <a:t>o</a:t>
            </a:r>
            <a:r>
              <a:rPr lang="cs-CZ" sz="2000" b="1" dirty="0" smtClean="0">
                <a:solidFill>
                  <a:prstClr val="black"/>
                </a:solidFill>
              </a:rPr>
              <a:t>celové lahve s </a:t>
            </a:r>
            <a:r>
              <a:rPr lang="cs-CZ" sz="2000" b="1" dirty="0" smtClean="0">
                <a:solidFill>
                  <a:srgbClr val="00B0F0"/>
                </a:solidFill>
              </a:rPr>
              <a:t>modrým</a:t>
            </a:r>
            <a:r>
              <a:rPr lang="cs-CZ" sz="2000" b="1" dirty="0" smtClean="0">
                <a:solidFill>
                  <a:prstClr val="black"/>
                </a:solidFill>
              </a:rPr>
              <a:t> pruhem</a:t>
            </a:r>
            <a:endParaRPr lang="cs-CZ" sz="2000" b="1" dirty="0">
              <a:solidFill>
                <a:prstClr val="black"/>
              </a:solidFill>
            </a:endParaRPr>
          </a:p>
        </p:txBody>
      </p:sp>
      <p:pic>
        <p:nvPicPr>
          <p:cNvPr id="1030" name="Picture 6" descr="File:2008-07-24 Bundle of compressed gas bottl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57" y="1057584"/>
            <a:ext cx="2308131" cy="306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8172400" y="3865896"/>
            <a:ext cx="786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Obr.18</a:t>
            </a:r>
            <a:endParaRPr lang="cs-CZ" sz="1200" b="1" dirty="0">
              <a:solidFill>
                <a:prstClr val="black"/>
              </a:solidFill>
            </a:endParaRPr>
          </a:p>
        </p:txBody>
      </p:sp>
      <p:pic>
        <p:nvPicPr>
          <p:cNvPr id="22" name="Obrázek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36" y="4987627"/>
            <a:ext cx="4248472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752528" y="4725636"/>
            <a:ext cx="44279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>
                <a:solidFill>
                  <a:prstClr val="black"/>
                </a:solidFill>
              </a:rPr>
              <a:t>Označení lahví dýchacích a </a:t>
            </a:r>
            <a:r>
              <a:rPr lang="cs-CZ" sz="1300" b="1" dirty="0" smtClean="0">
                <a:solidFill>
                  <a:prstClr val="black"/>
                </a:solidFill>
              </a:rPr>
              <a:t>medicinálních plynů.</a:t>
            </a:r>
            <a:endParaRPr lang="cs-CZ" sz="1300" b="1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58561" y="2857784"/>
            <a:ext cx="3563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prstClr val="black"/>
                </a:solidFill>
              </a:rPr>
              <a:t>Označení lahví technických </a:t>
            </a:r>
            <a:r>
              <a:rPr lang="cs-CZ" sz="1400" b="1" dirty="0" smtClean="0">
                <a:solidFill>
                  <a:prstClr val="black"/>
                </a:solidFill>
              </a:rPr>
              <a:t>plynů.</a:t>
            </a:r>
            <a:endParaRPr lang="cs-CZ" sz="1400" b="1" dirty="0">
              <a:solidFill>
                <a:prstClr val="black"/>
              </a:solidFill>
            </a:endParaRPr>
          </a:p>
        </p:txBody>
      </p:sp>
      <p:pic>
        <p:nvPicPr>
          <p:cNvPr id="27" name="Obrázek 26" descr="GHS04">
            <a:hlinkClick r:id="rId9" tooltip="&quot;GHS04&quot;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178" y="1861955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ovéPole 27"/>
          <p:cNvSpPr txBox="1"/>
          <p:nvPr/>
        </p:nvSpPr>
        <p:spPr>
          <a:xfrm>
            <a:off x="5508104" y="229400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Obr.17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251520" y="2067543"/>
            <a:ext cx="50040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000" b="1" dirty="0">
                <a:solidFill>
                  <a:srgbClr val="FF0000"/>
                </a:solidFill>
              </a:rPr>
              <a:t>pravotočivý závit – </a:t>
            </a:r>
            <a:r>
              <a:rPr lang="cs-CZ" sz="2000" b="1" dirty="0"/>
              <a:t>nemazat vazelínou</a:t>
            </a:r>
            <a:r>
              <a:rPr lang="cs-CZ" sz="2000" b="1" dirty="0">
                <a:solidFill>
                  <a:srgbClr val="FF0000"/>
                </a:solidFill>
              </a:rPr>
              <a:t> – vznítí </a:t>
            </a:r>
            <a:r>
              <a:rPr lang="cs-CZ" sz="2000" b="1" dirty="0" smtClean="0">
                <a:solidFill>
                  <a:srgbClr val="FF0000"/>
                </a:solidFill>
              </a:rPr>
              <a:t>se!!!</a:t>
            </a:r>
            <a:endParaRPr lang="cs-CZ" sz="2000" b="1" dirty="0">
              <a:solidFill>
                <a:prstClr val="black"/>
              </a:solidFill>
            </a:endParaRPr>
          </a:p>
        </p:txBody>
      </p:sp>
      <p:pic>
        <p:nvPicPr>
          <p:cNvPr id="15" name="Obrázek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8" y="3145816"/>
            <a:ext cx="4743148" cy="345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147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2" grpId="0" animBg="1"/>
      <p:bldP spid="33" grpId="0"/>
      <p:bldP spid="11" grpId="0"/>
      <p:bldP spid="24" grpId="0"/>
      <p:bldP spid="28" grpId="0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0" y="755993"/>
            <a:ext cx="9144000" cy="6102007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475656" y="834150"/>
            <a:ext cx="6417096" cy="584775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3200" b="1"/>
            </a:lvl1pPr>
          </a:lstStyle>
          <a:p>
            <a:r>
              <a:rPr lang="cs-CZ" dirty="0"/>
              <a:t>Doplňte tabulku pomocí PTP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436096" y="1542868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KYSLÍK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436096" y="1965482"/>
            <a:ext cx="309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400" b="1" cap="all" dirty="0">
                <a:solidFill>
                  <a:srgbClr val="FF0000"/>
                </a:solidFill>
              </a:rPr>
              <a:t>Oxygenium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448830" y="240081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449330" y="2862504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8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449330" y="3294552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8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436096" y="3726880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8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49330" y="4158648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VI.A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36096" y="459097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448830" y="4997793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6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448830" y="5429841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2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49330" y="629393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16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49210" y="5861609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3,44</a:t>
            </a:r>
            <a:endParaRPr lang="cs-CZ" sz="2300" b="1" dirty="0">
              <a:solidFill>
                <a:srgbClr val="FF0000"/>
              </a:solidFill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971600" y="1507668"/>
            <a:ext cx="4435889" cy="5233700"/>
            <a:chOff x="971600" y="1429511"/>
            <a:chExt cx="4435889" cy="5233700"/>
          </a:xfrm>
        </p:grpSpPr>
        <p:sp>
          <p:nvSpPr>
            <p:cNvPr id="16" name="TextovéPole 15"/>
            <p:cNvSpPr txBox="1"/>
            <p:nvPr/>
          </p:nvSpPr>
          <p:spPr>
            <a:xfrm>
              <a:off x="971600" y="1429511"/>
              <a:ext cx="4428000" cy="465897"/>
            </a:xfrm>
            <a:prstGeom prst="rect">
              <a:avLst/>
            </a:pr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>
                <a:lnSpc>
                  <a:spcPct val="115000"/>
                </a:lnSpc>
                <a:defRPr sz="2400" b="1">
                  <a:solidFill>
                    <a:schemeClr val="lt1"/>
                  </a:solidFill>
                </a:defRPr>
              </a:lvl1pPr>
            </a:lstStyle>
            <a:p>
              <a:r>
                <a:rPr lang="cs-CZ" sz="2300" dirty="0"/>
                <a:t>český název prvku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971600" y="1843364"/>
              <a:ext cx="4428000" cy="499367"/>
            </a:xfrm>
            <a:prstGeom prst="rect">
              <a:avLst/>
            </a:pr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schemeClr val="lt1"/>
                  </a:solidFill>
                </a:rPr>
                <a:t>latinský název prvku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971600" y="2270723"/>
              <a:ext cx="4428000" cy="499367"/>
            </a:xfrm>
            <a:prstGeom prst="rect">
              <a:avLst/>
            </a:pr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schemeClr val="lt1"/>
                  </a:solidFill>
                </a:rPr>
                <a:t>značka prvku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971600" y="2707460"/>
              <a:ext cx="4428000" cy="499367"/>
            </a:xfrm>
            <a:prstGeom prst="rect">
              <a:avLst/>
            </a:pr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schemeClr val="lt1"/>
                  </a:solidFill>
                </a:rPr>
                <a:t>protonové číslo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971600" y="3156243"/>
              <a:ext cx="4428000" cy="465897"/>
            </a:xfrm>
            <a:prstGeom prst="rect">
              <a:avLst/>
            </a:pr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schemeClr val="lt1"/>
                  </a:solidFill>
                </a:rPr>
                <a:t>počet protonů v jádře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971600" y="3588291"/>
              <a:ext cx="4428000" cy="465897"/>
            </a:xfrm>
            <a:prstGeom prst="rect">
              <a:avLst/>
            </a:pr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schemeClr val="lt1"/>
                  </a:solidFill>
                </a:rPr>
                <a:t>počet elektronů v obalu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971600" y="4003604"/>
              <a:ext cx="4428000" cy="499367"/>
            </a:xfrm>
            <a:prstGeom prst="rect">
              <a:avLst/>
            </a:pr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schemeClr val="lt1"/>
                  </a:solidFill>
                </a:rPr>
                <a:t>číslo skupiny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971600" y="4435652"/>
              <a:ext cx="4428000" cy="499367"/>
            </a:xfrm>
            <a:prstGeom prst="rect">
              <a:avLst/>
            </a:pr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schemeClr val="lt1"/>
                  </a:solidFill>
                </a:rPr>
                <a:t>číslo periody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971600" y="4867700"/>
              <a:ext cx="4428000" cy="499367"/>
            </a:xfrm>
            <a:prstGeom prst="rect">
              <a:avLst/>
            </a:pr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schemeClr val="lt1"/>
                  </a:solidFill>
                </a:rPr>
                <a:t>počet valenčních elektronů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971600" y="5299748"/>
              <a:ext cx="4428000" cy="499367"/>
            </a:xfrm>
            <a:prstGeom prst="rect">
              <a:avLst/>
            </a:pr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schemeClr val="lt1"/>
                  </a:solidFill>
                </a:rPr>
                <a:t>počet elektronových vrstev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979488" y="5731796"/>
              <a:ext cx="4428000" cy="499367"/>
            </a:xfrm>
            <a:prstGeom prst="rect">
              <a:avLst/>
            </a:pr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schemeClr val="lt1"/>
                  </a:solidFill>
                </a:rPr>
                <a:t>elektronegativita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979489" y="6163844"/>
              <a:ext cx="4428000" cy="499367"/>
            </a:xfrm>
            <a:prstGeom prst="rect">
              <a:avLst/>
            </a:prstGeom>
            <a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schemeClr val="lt1"/>
                  </a:solidFill>
                </a:rPr>
                <a:t>atomová hmotnost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010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755993"/>
            <a:ext cx="8640000" cy="584775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3200" b="1"/>
            </a:lvl1pPr>
          </a:lstStyle>
          <a:p>
            <a:r>
              <a:rPr lang="cs-CZ" dirty="0" smtClean="0"/>
              <a:t>Doplňte</a:t>
            </a:r>
            <a:r>
              <a:rPr lang="cs-CZ" dirty="0" smtClean="0">
                <a:solidFill>
                  <a:srgbClr val="CC0000"/>
                </a:solidFill>
              </a:rPr>
              <a:t> </a:t>
            </a:r>
            <a:r>
              <a:rPr lang="cs-CZ" dirty="0"/>
              <a:t>reakce </a:t>
            </a:r>
            <a:r>
              <a:rPr lang="cs-CZ" dirty="0" smtClean="0"/>
              <a:t>hoření (</a:t>
            </a:r>
            <a:r>
              <a:rPr lang="cs-CZ" dirty="0"/>
              <a:t>úplných </a:t>
            </a:r>
            <a:r>
              <a:rPr lang="cs-CZ" dirty="0" smtClean="0"/>
              <a:t>oxidací) </a:t>
            </a:r>
            <a:endParaRPr lang="cs-CZ" dirty="0"/>
          </a:p>
        </p:txBody>
      </p:sp>
      <p:grpSp>
        <p:nvGrpSpPr>
          <p:cNvPr id="29" name="Skupina 28"/>
          <p:cNvGrpSpPr/>
          <p:nvPr/>
        </p:nvGrpSpPr>
        <p:grpSpPr>
          <a:xfrm>
            <a:off x="251520" y="1514844"/>
            <a:ext cx="3039089" cy="5136010"/>
            <a:chOff x="251520" y="1514844"/>
            <a:chExt cx="3039089" cy="5136010"/>
          </a:xfrm>
        </p:grpSpPr>
        <p:sp>
          <p:nvSpPr>
            <p:cNvPr id="16" name="TextovéPole 15"/>
            <p:cNvSpPr txBox="1"/>
            <p:nvPr/>
          </p:nvSpPr>
          <p:spPr>
            <a:xfrm>
              <a:off x="251521" y="1514844"/>
              <a:ext cx="3030398" cy="800219"/>
            </a:xfrm>
            <a:prstGeom prst="rect">
              <a:avLst/>
            </a:prstGeom>
            <a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>
                <a:lnSpc>
                  <a:spcPct val="115000"/>
                </a:lnSpc>
                <a:defRPr sz="2400" b="1">
                  <a:solidFill>
                    <a:schemeClr val="lt1"/>
                  </a:solidFill>
                </a:defRPr>
              </a:lvl1pPr>
            </a:lstStyle>
            <a:p>
              <a:r>
                <a:rPr lang="cs-CZ" sz="4000" dirty="0" smtClean="0">
                  <a:solidFill>
                    <a:schemeClr val="tx1"/>
                  </a:solidFill>
                </a:rPr>
                <a:t>O</a:t>
              </a:r>
              <a:r>
                <a:rPr lang="cs-CZ" sz="4000" baseline="-25000" dirty="0" smtClean="0">
                  <a:solidFill>
                    <a:schemeClr val="tx1"/>
                  </a:solidFill>
                </a:rPr>
                <a:t>2</a:t>
              </a:r>
              <a:r>
                <a:rPr lang="cs-CZ" sz="4000" dirty="0" smtClean="0">
                  <a:solidFill>
                    <a:schemeClr val="tx1"/>
                  </a:solidFill>
                </a:rPr>
                <a:t> </a:t>
              </a:r>
              <a:r>
                <a:rPr lang="cs-CZ" sz="4000" dirty="0">
                  <a:solidFill>
                    <a:schemeClr val="tx1"/>
                  </a:solidFill>
                </a:rPr>
                <a:t>+ C </a:t>
              </a:r>
              <a:r>
                <a:rPr lang="cs-CZ" sz="4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→</a:t>
              </a:r>
              <a:endParaRPr lang="cs-CZ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251521" y="2389563"/>
              <a:ext cx="3030398" cy="800219"/>
            </a:xfrm>
            <a:prstGeom prst="rect">
              <a:avLst/>
            </a:prstGeom>
            <a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>
                <a:lnSpc>
                  <a:spcPct val="115000"/>
                </a:lnSpc>
                <a:defRPr sz="4000" b="1"/>
              </a:lvl1pPr>
            </a:lstStyle>
            <a:p>
              <a:r>
                <a:rPr lang="cs-CZ" dirty="0"/>
                <a:t>O</a:t>
              </a:r>
              <a:r>
                <a:rPr lang="cs-CZ" baseline="-25000" dirty="0"/>
                <a:t>2</a:t>
              </a:r>
              <a:r>
                <a:rPr lang="cs-CZ" dirty="0"/>
                <a:t> + S →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251521" y="3258348"/>
              <a:ext cx="3030398" cy="800219"/>
            </a:xfrm>
            <a:prstGeom prst="rect">
              <a:avLst/>
            </a:prstGeom>
            <a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>
                <a:lnSpc>
                  <a:spcPct val="115000"/>
                </a:lnSpc>
                <a:defRPr sz="4000" b="1"/>
              </a:lvl1pPr>
            </a:lstStyle>
            <a:p>
              <a:r>
                <a:rPr lang="cs-CZ" dirty="0"/>
                <a:t>O</a:t>
              </a:r>
              <a:r>
                <a:rPr lang="cs-CZ" baseline="-25000" dirty="0"/>
                <a:t>2</a:t>
              </a:r>
              <a:r>
                <a:rPr lang="cs-CZ" dirty="0"/>
                <a:t> + </a:t>
              </a:r>
              <a:r>
                <a:rPr lang="cs-CZ" dirty="0" err="1"/>
                <a:t>Fe</a:t>
              </a:r>
              <a:r>
                <a:rPr lang="cs-CZ" dirty="0"/>
                <a:t> →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251521" y="4122444"/>
              <a:ext cx="3030398" cy="800219"/>
            </a:xfrm>
            <a:prstGeom prst="rect">
              <a:avLst/>
            </a:prstGeom>
            <a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>
                <a:lnSpc>
                  <a:spcPct val="115000"/>
                </a:lnSpc>
                <a:defRPr sz="4000" b="1"/>
              </a:lvl1pPr>
            </a:lstStyle>
            <a:p>
              <a:r>
                <a:rPr lang="cs-CZ" dirty="0"/>
                <a:t>O</a:t>
              </a:r>
              <a:r>
                <a:rPr lang="cs-CZ" baseline="-25000" dirty="0"/>
                <a:t>2</a:t>
              </a:r>
              <a:r>
                <a:rPr lang="cs-CZ" dirty="0"/>
                <a:t> + Al →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251520" y="4986540"/>
              <a:ext cx="3030399" cy="800219"/>
            </a:xfrm>
            <a:prstGeom prst="rect">
              <a:avLst/>
            </a:prstGeom>
            <a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>
                <a:lnSpc>
                  <a:spcPct val="115000"/>
                </a:lnSpc>
                <a:defRPr sz="4000" b="1"/>
              </a:lvl1pPr>
            </a:lstStyle>
            <a:p>
              <a:r>
                <a:rPr lang="cs-CZ" dirty="0"/>
                <a:t>O</a:t>
              </a:r>
              <a:r>
                <a:rPr lang="cs-CZ" baseline="-25000" dirty="0"/>
                <a:t>2</a:t>
              </a:r>
              <a:r>
                <a:rPr lang="cs-CZ" dirty="0"/>
                <a:t> + Na →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259409" y="5850635"/>
              <a:ext cx="3031200" cy="800219"/>
            </a:xfrm>
            <a:prstGeom prst="rect">
              <a:avLst/>
            </a:prstGeom>
            <a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>
                <a:lnSpc>
                  <a:spcPct val="115000"/>
                </a:lnSpc>
                <a:defRPr sz="4000" b="1"/>
              </a:lvl1pPr>
            </a:lstStyle>
            <a:p>
              <a:r>
                <a:rPr lang="cs-CZ" dirty="0"/>
                <a:t>O</a:t>
              </a:r>
              <a:r>
                <a:rPr lang="cs-CZ" baseline="-25000" dirty="0"/>
                <a:t>2</a:t>
              </a:r>
              <a:r>
                <a:rPr lang="cs-CZ" dirty="0"/>
                <a:t> + </a:t>
              </a:r>
              <a:r>
                <a:rPr lang="cs-CZ" dirty="0" err="1"/>
                <a:t>Li</a:t>
              </a:r>
              <a:r>
                <a:rPr lang="cs-CZ" dirty="0"/>
                <a:t> →</a:t>
              </a: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3358497" y="1544024"/>
            <a:ext cx="5605200" cy="743217"/>
          </a:xfrm>
          <a:prstGeom prst="rect">
            <a:avLst/>
          </a:prstGeom>
          <a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square" rtlCol="0" anchor="ctr">
            <a:spAutoFit/>
          </a:bodyPr>
          <a:lstStyle>
            <a:defPPr>
              <a:defRPr lang="cs-CZ"/>
            </a:defPPr>
            <a:lvl1pPr>
              <a:lnSpc>
                <a:spcPct val="115000"/>
              </a:lnSpc>
              <a:defRPr sz="4000" b="1"/>
            </a:lvl1pPr>
          </a:lstStyle>
          <a:p>
            <a:r>
              <a:rPr lang="cs-CZ" dirty="0">
                <a:solidFill>
                  <a:srgbClr val="FF0000"/>
                </a:solidFill>
              </a:rPr>
              <a:t>O</a:t>
            </a:r>
            <a:r>
              <a:rPr lang="cs-CZ" baseline="-25000" dirty="0">
                <a:solidFill>
                  <a:srgbClr val="FF0000"/>
                </a:solidFill>
              </a:rPr>
              <a:t>2</a:t>
            </a:r>
            <a:r>
              <a:rPr lang="cs-CZ" dirty="0">
                <a:solidFill>
                  <a:srgbClr val="FF0000"/>
                </a:solidFill>
              </a:rPr>
              <a:t> + C → CO</a:t>
            </a:r>
            <a:r>
              <a:rPr lang="cs-CZ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361099" y="2417554"/>
            <a:ext cx="5605200" cy="743217"/>
          </a:xfrm>
          <a:prstGeom prst="rect">
            <a:avLst/>
          </a:prstGeom>
          <a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square" rtlCol="0" anchor="ctr">
            <a:spAutoFit/>
          </a:bodyPr>
          <a:lstStyle>
            <a:defPPr>
              <a:defRPr lang="cs-CZ"/>
            </a:defPPr>
            <a:lvl1pPr>
              <a:lnSpc>
                <a:spcPct val="115000"/>
              </a:lnSpc>
              <a:defRPr sz="4000" b="1">
                <a:solidFill>
                  <a:srgbClr val="FF0000"/>
                </a:solidFill>
              </a:defRPr>
            </a:lvl1pPr>
          </a:lstStyle>
          <a:p>
            <a:r>
              <a:rPr lang="cs-CZ" dirty="0"/>
              <a:t>O</a:t>
            </a:r>
            <a:r>
              <a:rPr lang="cs-CZ" baseline="-25000" dirty="0"/>
              <a:t>2</a:t>
            </a:r>
            <a:r>
              <a:rPr lang="cs-CZ" dirty="0"/>
              <a:t> + S → SO</a:t>
            </a:r>
            <a:r>
              <a:rPr lang="cs-CZ" baseline="-25000" dirty="0"/>
              <a:t>2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359461" y="3286848"/>
            <a:ext cx="5603390" cy="743217"/>
          </a:xfrm>
          <a:prstGeom prst="rect">
            <a:avLst/>
          </a:prstGeom>
          <a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square" rtlCol="0" anchor="ctr">
            <a:spAutoFit/>
          </a:bodyPr>
          <a:lstStyle>
            <a:defPPr>
              <a:defRPr lang="cs-CZ"/>
            </a:defPPr>
            <a:lvl1pPr>
              <a:lnSpc>
                <a:spcPct val="115000"/>
              </a:lnSpc>
              <a:defRPr sz="4000" b="1">
                <a:solidFill>
                  <a:srgbClr val="FF0000"/>
                </a:solidFill>
              </a:defRPr>
            </a:lvl1pPr>
          </a:lstStyle>
          <a:p>
            <a:r>
              <a:rPr lang="cs-CZ" dirty="0"/>
              <a:t>3O</a:t>
            </a:r>
            <a:r>
              <a:rPr lang="cs-CZ" baseline="-25000" dirty="0"/>
              <a:t>2</a:t>
            </a:r>
            <a:r>
              <a:rPr lang="cs-CZ" dirty="0"/>
              <a:t> + 4Fe → 2Fe</a:t>
            </a:r>
            <a:r>
              <a:rPr lang="cs-CZ" baseline="-25000" dirty="0"/>
              <a:t>2</a:t>
            </a:r>
            <a:r>
              <a:rPr lang="cs-CZ" dirty="0"/>
              <a:t>O</a:t>
            </a:r>
            <a:r>
              <a:rPr lang="cs-CZ" baseline="-25000" dirty="0"/>
              <a:t>3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361099" y="4121934"/>
            <a:ext cx="5603390" cy="800219"/>
          </a:xfrm>
          <a:prstGeom prst="rect">
            <a:avLst/>
          </a:prstGeom>
          <a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square" rtlCol="0" anchor="ctr">
            <a:spAutoFit/>
          </a:bodyPr>
          <a:lstStyle>
            <a:defPPr>
              <a:defRPr lang="cs-CZ"/>
            </a:defPPr>
            <a:lvl1pPr>
              <a:lnSpc>
                <a:spcPct val="115000"/>
              </a:lnSpc>
              <a:defRPr sz="4000" b="1">
                <a:solidFill>
                  <a:srgbClr val="FF0000"/>
                </a:solidFill>
              </a:defRPr>
            </a:lvl1pPr>
          </a:lstStyle>
          <a:p>
            <a:r>
              <a:rPr lang="cs-CZ" dirty="0"/>
              <a:t>3O</a:t>
            </a:r>
            <a:r>
              <a:rPr lang="cs-CZ" baseline="-25000" dirty="0"/>
              <a:t>2</a:t>
            </a:r>
            <a:r>
              <a:rPr lang="cs-CZ" dirty="0"/>
              <a:t> + 4Al → 2Al</a:t>
            </a:r>
            <a:r>
              <a:rPr lang="cs-CZ" baseline="-25000" dirty="0"/>
              <a:t>2</a:t>
            </a:r>
            <a:r>
              <a:rPr lang="cs-CZ" dirty="0"/>
              <a:t>O</a:t>
            </a:r>
            <a:r>
              <a:rPr lang="cs-CZ" baseline="-25000" dirty="0"/>
              <a:t>3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360599" y="4986540"/>
            <a:ext cx="5603890" cy="799200"/>
          </a:xfrm>
          <a:prstGeom prst="rect">
            <a:avLst/>
          </a:prstGeom>
          <a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square" rtlCol="0" anchor="ctr">
            <a:spAutoFit/>
          </a:bodyPr>
          <a:lstStyle>
            <a:defPPr>
              <a:defRPr lang="cs-CZ"/>
            </a:defPPr>
            <a:lvl1pPr>
              <a:lnSpc>
                <a:spcPct val="115000"/>
              </a:lnSpc>
              <a:defRPr sz="4000" b="1">
                <a:solidFill>
                  <a:srgbClr val="FF0000"/>
                </a:solidFill>
              </a:defRPr>
            </a:lvl1pPr>
          </a:lstStyle>
          <a:p>
            <a:r>
              <a:rPr lang="cs-CZ" dirty="0"/>
              <a:t>2Na + O</a:t>
            </a:r>
            <a:r>
              <a:rPr lang="cs-CZ" baseline="-25000" dirty="0"/>
              <a:t>2</a:t>
            </a:r>
            <a:r>
              <a:rPr lang="cs-CZ" dirty="0"/>
              <a:t> → Na</a:t>
            </a:r>
            <a:r>
              <a:rPr lang="cs-CZ" baseline="-25000" dirty="0"/>
              <a:t>2</a:t>
            </a:r>
            <a:r>
              <a:rPr lang="cs-CZ" dirty="0"/>
              <a:t>O</a:t>
            </a:r>
            <a:r>
              <a:rPr lang="cs-CZ" baseline="-25000" dirty="0"/>
              <a:t>2</a:t>
            </a:r>
            <a:r>
              <a:rPr lang="cs-CZ" dirty="0"/>
              <a:t>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360979" y="5850635"/>
            <a:ext cx="5603510" cy="799200"/>
          </a:xfrm>
          <a:prstGeom prst="rect">
            <a:avLst/>
          </a:prstGeom>
          <a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square" rtlCol="0" anchor="ctr">
            <a:spAutoFit/>
          </a:bodyPr>
          <a:lstStyle>
            <a:defPPr>
              <a:defRPr lang="cs-CZ"/>
            </a:defPPr>
            <a:lvl1pPr>
              <a:lnSpc>
                <a:spcPct val="115000"/>
              </a:lnSpc>
              <a:defRPr sz="4000" b="1">
                <a:solidFill>
                  <a:srgbClr val="FF0000"/>
                </a:solidFill>
              </a:defRPr>
            </a:lvl1pPr>
          </a:lstStyle>
          <a:p>
            <a:r>
              <a:rPr lang="cs-CZ" dirty="0"/>
              <a:t>O</a:t>
            </a:r>
            <a:r>
              <a:rPr lang="cs-CZ" baseline="-25000" dirty="0"/>
              <a:t>2</a:t>
            </a:r>
            <a:r>
              <a:rPr lang="cs-CZ" dirty="0"/>
              <a:t> + 4Li → 2Li</a:t>
            </a:r>
            <a:r>
              <a:rPr lang="cs-CZ" baseline="-25000" dirty="0"/>
              <a:t>2</a:t>
            </a:r>
            <a:r>
              <a:rPr lang="cs-CZ" dirty="0"/>
              <a:t>O </a:t>
            </a:r>
          </a:p>
        </p:txBody>
      </p:sp>
    </p:spTree>
    <p:extLst>
      <p:ext uri="{BB962C8B-B14F-4D97-AF65-F5344CB8AC3E}">
        <p14:creationId xmlns:p14="http://schemas.microsoft.com/office/powerpoint/2010/main" val="349806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9" grpId="0" animBg="1"/>
      <p:bldP spid="11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</a:t>
            </a:r>
            <a:r>
              <a:rPr lang="cs-CZ" sz="2400" b="1" dirty="0" smtClean="0">
                <a:solidFill>
                  <a:srgbClr val="FF0000"/>
                </a:solidFill>
              </a:rPr>
              <a:t>itace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1988071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Obr.3  </a:t>
            </a:r>
            <a:r>
              <a:rPr lang="cs-CZ" sz="1200" dirty="0" smtClean="0"/>
              <a:t>DR</a:t>
            </a:r>
            <a:r>
              <a:rPr lang="cs-CZ" sz="1200" dirty="0"/>
              <a:t>. HILLIER, </a:t>
            </a:r>
            <a:r>
              <a:rPr lang="cs-CZ" sz="1200" dirty="0" err="1"/>
              <a:t>Warwick</a:t>
            </a:r>
            <a:r>
              <a:rPr lang="cs-CZ" sz="1200" dirty="0"/>
              <a:t>. </a:t>
            </a:r>
            <a:r>
              <a:rPr lang="cs-CZ" sz="1200" i="1" dirty="0" err="1"/>
              <a:t>Soubor:Liquid</a:t>
            </a:r>
            <a:r>
              <a:rPr lang="cs-CZ" sz="1200" i="1" dirty="0"/>
              <a:t> Oxygen.gif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5.4.2013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cs.wikipedia.org/wiki/Soubor:Liquid_Oxygen.gif</a:t>
            </a:r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44818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Obr.4  </a:t>
            </a:r>
            <a:r>
              <a:rPr lang="cs-CZ" sz="1200" dirty="0" smtClean="0"/>
              <a:t>VÍTEK</a:t>
            </a:r>
            <a:r>
              <a:rPr lang="cs-CZ" sz="1200" dirty="0"/>
              <a:t>, Antonín. </a:t>
            </a:r>
            <a:r>
              <a:rPr lang="cs-CZ" sz="1200" i="1" dirty="0" err="1"/>
              <a:t>Soubor:Mesomerni</a:t>
            </a:r>
            <a:r>
              <a:rPr lang="cs-CZ" sz="1200" i="1" dirty="0"/>
              <a:t> vzorec O3.PNG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http://cs.wikipedia.org/wiki/Soubor:Mesomerni_vzorec_O3.PNG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2909849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Obr.5  </a:t>
            </a:r>
            <a:r>
              <a:rPr lang="cs-CZ" sz="1200" dirty="0"/>
              <a:t>TORSTEN HENNING. </a:t>
            </a:r>
            <a:r>
              <a:rPr lang="cs-CZ" sz="1200" i="1" dirty="0" err="1"/>
              <a:t>Soubor:GHS-pictogram-rondflam.svg</a:t>
            </a:r>
            <a:r>
              <a:rPr lang="cs-CZ" sz="1200" i="1" dirty="0"/>
              <a:t>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1.4.2013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cs.wikipedia.org/wiki/Soubor:GHS-pictogram-rondflam.svg</a:t>
            </a:r>
            <a:endParaRPr lang="cs-CZ" sz="1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-36512" y="1064741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Obr.1 </a:t>
            </a:r>
            <a:r>
              <a:rPr lang="cs-CZ" sz="1200" b="1" dirty="0" smtClean="0"/>
              <a:t>  </a:t>
            </a:r>
            <a:r>
              <a:rPr lang="cs-CZ" sz="1200" dirty="0" smtClean="0"/>
              <a:t>AUTOR </a:t>
            </a:r>
            <a:r>
              <a:rPr lang="cs-CZ" sz="1200" dirty="0"/>
              <a:t>NEUVEDEN. </a:t>
            </a:r>
            <a:r>
              <a:rPr lang="cs-CZ" sz="1200" i="1" dirty="0" err="1"/>
              <a:t>Soubor:Carl</a:t>
            </a:r>
            <a:r>
              <a:rPr lang="cs-CZ" sz="1200" i="1" dirty="0"/>
              <a:t> Wilhelm </a:t>
            </a:r>
            <a:r>
              <a:rPr lang="cs-CZ" sz="1200" i="1" dirty="0" err="1"/>
              <a:t>Scheele</a:t>
            </a:r>
            <a:r>
              <a:rPr lang="cs-CZ" sz="1200" i="1" dirty="0"/>
              <a:t> </a:t>
            </a:r>
            <a:r>
              <a:rPr lang="cs-CZ" sz="1200" i="1" dirty="0" err="1"/>
              <a:t>from</a:t>
            </a:r>
            <a:r>
              <a:rPr lang="cs-CZ" sz="1200" i="1" dirty="0"/>
              <a:t> Familj-Journalen1874.png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1.4.2013</a:t>
            </a:r>
            <a:r>
              <a:rPr lang="cs-CZ" sz="1200" dirty="0"/>
              <a:t>]. Dostupný na WWW: http://cs.wikipedia.org/wiki/Soubor:Carl_Wilhelm_Scheele_from_Familj-Journalen1874.png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52640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Obr.2</a:t>
            </a:r>
            <a:r>
              <a:rPr lang="cs-CZ" sz="1200" dirty="0"/>
              <a:t> </a:t>
            </a:r>
            <a:r>
              <a:rPr lang="cs-CZ" sz="1200" dirty="0" smtClean="0"/>
              <a:t>  NASA</a:t>
            </a:r>
            <a:r>
              <a:rPr lang="cs-CZ" sz="1200" dirty="0"/>
              <a:t>. </a:t>
            </a:r>
            <a:r>
              <a:rPr lang="cs-CZ" sz="1200" i="1" dirty="0" err="1"/>
              <a:t>HubbleSite</a:t>
            </a:r>
            <a:r>
              <a:rPr lang="cs-CZ" sz="1200" i="1" dirty="0"/>
              <a:t> - Picture Album: </a:t>
            </a:r>
            <a:r>
              <a:rPr lang="cs-CZ" sz="1200" i="1" dirty="0" err="1"/>
              <a:t>Hubble</a:t>
            </a:r>
            <a:r>
              <a:rPr lang="cs-CZ" sz="1200" i="1" dirty="0"/>
              <a:t> </a:t>
            </a:r>
            <a:r>
              <a:rPr lang="cs-CZ" sz="1200" i="1" dirty="0" err="1"/>
              <a:t>Sees</a:t>
            </a:r>
            <a:r>
              <a:rPr lang="cs-CZ" sz="1200" i="1" dirty="0"/>
              <a:t> a </a:t>
            </a:r>
            <a:r>
              <a:rPr lang="cs-CZ" sz="1200" i="1" dirty="0" err="1"/>
              <a:t>Horsehead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a </a:t>
            </a:r>
            <a:r>
              <a:rPr lang="cs-CZ" sz="1200" i="1" dirty="0" err="1"/>
              <a:t>Different</a:t>
            </a:r>
            <a:r>
              <a:rPr lang="cs-CZ" sz="1200" i="1" dirty="0"/>
              <a:t> </a:t>
            </a:r>
            <a:r>
              <a:rPr lang="cs-CZ" sz="1200" i="1" dirty="0" err="1"/>
              <a:t>Color</a:t>
            </a:r>
            <a:r>
              <a:rPr lang="cs-CZ" sz="1200" dirty="0"/>
              <a:t>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http://hubblesite.org/gallery/album/nebula/pr2013012a/large_web/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337151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Obr.6  </a:t>
            </a:r>
            <a:r>
              <a:rPr lang="cs-CZ" sz="1200" dirty="0"/>
              <a:t>TORSTEN HENNING. </a:t>
            </a:r>
            <a:r>
              <a:rPr lang="cs-CZ" sz="1200" i="1" dirty="0" err="1"/>
              <a:t>Soubor:GHS-pictogram-silhouete.svg</a:t>
            </a:r>
            <a:r>
              <a:rPr lang="cs-CZ" sz="1200" i="1" dirty="0"/>
              <a:t>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1.4.2013</a:t>
            </a:r>
            <a:r>
              <a:rPr lang="cs-CZ" sz="1200" dirty="0"/>
              <a:t>]. Dostupný na WWW: http://cs.wikipedia.org/wiki/Soubor:GHS-pictogram-silhouete.svg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-36512" y="3833179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Obr.7   </a:t>
            </a:r>
            <a:r>
              <a:rPr lang="cs-CZ" sz="1200" dirty="0"/>
              <a:t>TORSTEN HENNING. </a:t>
            </a:r>
            <a:r>
              <a:rPr lang="cs-CZ" sz="1200" i="1" dirty="0" err="1"/>
              <a:t>Soubor:GHS-pictogram-skull.svg</a:t>
            </a:r>
            <a:r>
              <a:rPr lang="cs-CZ" sz="1200" i="1" dirty="0"/>
              <a:t>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1.4.2013</a:t>
            </a:r>
            <a:r>
              <a:rPr lang="cs-CZ" sz="1200" dirty="0"/>
              <a:t>]. Dostupný na WWW: http://cs.wikipedia.org/wiki/Soubor:GHS-pictogram-skull.svg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-36512" y="4294843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Obr.8  </a:t>
            </a:r>
            <a:r>
              <a:rPr lang="cs-CZ" sz="1200" dirty="0" smtClean="0"/>
              <a:t>TEMPLE</a:t>
            </a:r>
            <a:r>
              <a:rPr lang="cs-CZ" sz="1200" dirty="0"/>
              <a:t>, Pat. </a:t>
            </a:r>
            <a:r>
              <a:rPr lang="cs-CZ" sz="1200" i="1" dirty="0" err="1"/>
              <a:t>Soubor:Alder</a:t>
            </a:r>
            <a:r>
              <a:rPr lang="cs-CZ" sz="1200" i="1" dirty="0"/>
              <a:t> </a:t>
            </a:r>
            <a:r>
              <a:rPr lang="cs-CZ" sz="1200" i="1" dirty="0" err="1"/>
              <a:t>showing</a:t>
            </a:r>
            <a:r>
              <a:rPr lang="cs-CZ" sz="1200" i="1" dirty="0"/>
              <a:t> ozone discolouration.jpg - </a:t>
            </a:r>
            <a:r>
              <a:rPr lang="cs-CZ" sz="1200" i="1" dirty="0" err="1" smtClean="0"/>
              <a:t>Wikipedia</a:t>
            </a:r>
            <a:r>
              <a:rPr lang="cs-CZ" sz="1200" i="1" dirty="0"/>
              <a:t>,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  [online]. [cit. </a:t>
            </a:r>
            <a:r>
              <a:rPr lang="cs-CZ" sz="1200" dirty="0" smtClean="0"/>
              <a:t>5.4.2013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en.wikipedia.org/wiki/File:Alder_showing_ozone_discolouration.jpg</a:t>
            </a:r>
            <a:r>
              <a:rPr lang="cs-CZ" sz="1200" b="1" dirty="0" smtClean="0"/>
              <a:t>  </a:t>
            </a:r>
            <a:endParaRPr lang="cs-CZ" sz="12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-36512" y="4765589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Obr.9  </a:t>
            </a:r>
            <a:r>
              <a:rPr lang="cs-CZ" sz="1200" dirty="0" smtClean="0"/>
              <a:t>NASA</a:t>
            </a:r>
            <a:r>
              <a:rPr lang="cs-CZ" sz="1200" dirty="0"/>
              <a:t>. </a:t>
            </a:r>
            <a:r>
              <a:rPr lang="cs-CZ" sz="1200" i="1" dirty="0" err="1"/>
              <a:t>HubbleSite</a:t>
            </a:r>
            <a:r>
              <a:rPr lang="cs-CZ" sz="1200" i="1" dirty="0"/>
              <a:t> - Picture Album: Jet in Carina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</a:t>
            </a:r>
          </a:p>
          <a:p>
            <a:r>
              <a:rPr lang="cs-CZ" sz="1200" dirty="0"/>
              <a:t>Dostupný na WWW: http://hubblesite.org/gallery/album/nebula/pr2009025e/large_web</a:t>
            </a:r>
            <a:r>
              <a:rPr lang="cs-CZ" sz="1200" dirty="0" smtClean="0"/>
              <a:t>/</a:t>
            </a:r>
            <a:endParaRPr lang="cs-CZ" sz="12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-36512" y="522725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Obr.10  </a:t>
            </a:r>
            <a:r>
              <a:rPr lang="cs-CZ" sz="1200" dirty="0" smtClean="0"/>
              <a:t>CBUSCH01</a:t>
            </a:r>
            <a:r>
              <a:rPr lang="cs-CZ" sz="1200" dirty="0"/>
              <a:t>. </a:t>
            </a:r>
            <a:r>
              <a:rPr lang="cs-CZ" sz="1200" i="1" dirty="0"/>
              <a:t>Soubor: Oxygen Cycle.jpg - </a:t>
            </a:r>
            <a:r>
              <a:rPr lang="cs-CZ" sz="1200" i="1" dirty="0" err="1" smtClean="0"/>
              <a:t>Wikipedia</a:t>
            </a:r>
            <a:r>
              <a:rPr lang="cs-CZ" sz="1200" i="1" dirty="0"/>
              <a:t>,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  [online]. [cit. </a:t>
            </a:r>
            <a:r>
              <a:rPr lang="cs-CZ" sz="1200" dirty="0" smtClean="0"/>
              <a:t>7.4.2013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cs.wikipedia.org/wiki/Soubor:Oxygen_Cycle.jpg</a:t>
            </a:r>
            <a:endParaRPr lang="cs-CZ" sz="12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-36512" y="6126874"/>
            <a:ext cx="972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smtClean="0"/>
              <a:t>Obr.12  </a:t>
            </a:r>
            <a:r>
              <a:rPr lang="cs-CZ" sz="1200" smtClean="0"/>
              <a:t> </a:t>
            </a:r>
            <a:r>
              <a:rPr lang="cs-CZ" sz="1200" dirty="0"/>
              <a:t>AUTOR NEUVEDEN. </a:t>
            </a:r>
            <a:r>
              <a:rPr lang="cs-CZ" sz="1200" i="1" dirty="0"/>
              <a:t>Soubor: Typy plynového hořáku head.jpg - </a:t>
            </a:r>
            <a:r>
              <a:rPr lang="cs-CZ" sz="1200" i="1" dirty="0" err="1" smtClean="0"/>
              <a:t>Wikipedia</a:t>
            </a:r>
            <a:r>
              <a:rPr lang="cs-CZ" sz="1200" i="1" dirty="0"/>
              <a:t>,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  [online]. [cit. </a:t>
            </a:r>
            <a:r>
              <a:rPr lang="cs-CZ" sz="1200" dirty="0" smtClean="0"/>
              <a:t>4.4.2013</a:t>
            </a:r>
            <a:r>
              <a:rPr lang="cs-CZ" sz="1200" dirty="0"/>
              <a:t>]. Dostupný na WWW: http://en.wikipedia.org/wiki/File:Types_of_gas_torch_head.jpg</a:t>
            </a:r>
            <a:endParaRPr lang="cs-CZ" sz="12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-36512" y="5665209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Obr.11  </a:t>
            </a:r>
            <a:r>
              <a:rPr lang="cs-CZ" sz="1200" dirty="0" smtClean="0"/>
              <a:t>IIVQ</a:t>
            </a:r>
            <a:r>
              <a:rPr lang="cs-CZ" sz="1200" dirty="0"/>
              <a:t>. </a:t>
            </a:r>
            <a:r>
              <a:rPr lang="cs-CZ" sz="1200" i="1" dirty="0"/>
              <a:t>Soubor: Hofmann </a:t>
            </a:r>
            <a:r>
              <a:rPr lang="cs-CZ" sz="1200" i="1" dirty="0" err="1"/>
              <a:t>voltameter</a:t>
            </a:r>
            <a:r>
              <a:rPr lang="cs-CZ" sz="1200" i="1" dirty="0"/>
              <a:t> </a:t>
            </a:r>
            <a:r>
              <a:rPr lang="cs-CZ" sz="1200" i="1" dirty="0" err="1"/>
              <a:t>fr.svg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5.4.2013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commons.wikimedia.org/wiki/File:Hofmann_voltameter_fr.svg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8681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634126" y="5014509"/>
            <a:ext cx="7875748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cs-CZ" sz="1200" dirty="0" smtClean="0"/>
              <a:t>Dušek </a:t>
            </a:r>
            <a:r>
              <a:rPr lang="cs-CZ" sz="1200" dirty="0"/>
              <a:t>B.; </a:t>
            </a:r>
            <a:r>
              <a:rPr lang="cs-CZ" sz="1200" dirty="0" err="1"/>
              <a:t>Flemr</a:t>
            </a:r>
            <a:r>
              <a:rPr lang="cs-CZ" sz="1200" dirty="0"/>
              <a:t> </a:t>
            </a:r>
            <a:r>
              <a:rPr lang="cs-CZ" sz="1200" dirty="0" smtClean="0"/>
              <a:t>V.            Chemie </a:t>
            </a:r>
            <a:r>
              <a:rPr lang="cs-CZ" sz="1200" dirty="0"/>
              <a:t>pro gymnázia I. (Obecná a anorganická</a:t>
            </a:r>
            <a:r>
              <a:rPr lang="cs-CZ" sz="1200" dirty="0" smtClean="0"/>
              <a:t>), SPN 2007,</a:t>
            </a:r>
            <a:r>
              <a:rPr lang="cs-CZ" sz="1200" dirty="0"/>
              <a:t> </a:t>
            </a:r>
            <a:r>
              <a:rPr lang="cs-CZ" sz="1200" dirty="0" smtClean="0"/>
              <a:t>ISBN:80-7235-369-1</a:t>
            </a:r>
            <a:endParaRPr lang="cs-CZ" sz="1200" dirty="0"/>
          </a:p>
          <a:p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8" name="TextovéPole 2"/>
          <p:cNvSpPr txBox="1"/>
          <p:nvPr/>
        </p:nvSpPr>
        <p:spPr>
          <a:xfrm>
            <a:off x="1677733" y="4510453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34126" y="5326641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200" dirty="0" smtClean="0"/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/>
          </a:p>
        </p:txBody>
      </p:sp>
      <p:sp>
        <p:nvSpPr>
          <p:cNvPr id="10" name="Obdélník 9"/>
          <p:cNvSpPr/>
          <p:nvPr/>
        </p:nvSpPr>
        <p:spPr>
          <a:xfrm>
            <a:off x="634126" y="5661280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Kotlík B., Růžičková K.    Chemie </a:t>
            </a:r>
            <a:r>
              <a:rPr lang="cs-CZ" sz="1200" dirty="0"/>
              <a:t>I. v kostce pro střední </a:t>
            </a:r>
            <a:r>
              <a:rPr lang="cs-CZ" sz="1200" dirty="0" smtClean="0"/>
              <a:t>školy, Fragment 2002, </a:t>
            </a:r>
            <a:r>
              <a:rPr lang="cs-CZ" sz="1200" dirty="0"/>
              <a:t>ISBN: 80-7200-337-2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</a:t>
            </a:r>
            <a:r>
              <a:rPr lang="cs-CZ" sz="2400" b="1" dirty="0" smtClean="0">
                <a:solidFill>
                  <a:srgbClr val="FF0000"/>
                </a:solidFill>
              </a:rPr>
              <a:t>itace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1988071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Obr.15  </a:t>
            </a:r>
            <a:r>
              <a:rPr lang="cs-CZ" sz="1200" dirty="0" smtClean="0"/>
              <a:t>AUTOR </a:t>
            </a:r>
            <a:r>
              <a:rPr lang="cs-CZ" sz="1200" dirty="0"/>
              <a:t>NEUVEDEN. </a:t>
            </a:r>
            <a:r>
              <a:rPr lang="cs-CZ" sz="1200" i="1" dirty="0"/>
              <a:t>Soubor: Scuba-diving.jpg - </a:t>
            </a:r>
            <a:r>
              <a:rPr lang="cs-CZ" sz="1200" i="1" dirty="0" err="1"/>
              <a:t>Wikipedia</a:t>
            </a:r>
            <a:r>
              <a:rPr lang="cs-CZ" sz="1200" i="1" dirty="0"/>
              <a:t>,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  [online]. [cit. </a:t>
            </a:r>
            <a:r>
              <a:rPr lang="cs-CZ" sz="1200" dirty="0" smtClean="0"/>
              <a:t>8.4.2013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en.wikipedia.org/wiki/File:Scuba-diving.jpg</a:t>
            </a:r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44818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Obr.16  </a:t>
            </a:r>
            <a:r>
              <a:rPr lang="cs-CZ" sz="1200" dirty="0" smtClean="0"/>
              <a:t>NASA</a:t>
            </a:r>
            <a:r>
              <a:rPr lang="cs-CZ" sz="1200" dirty="0"/>
              <a:t>. </a:t>
            </a:r>
            <a:r>
              <a:rPr lang="cs-CZ" sz="1200" i="1" dirty="0" err="1"/>
              <a:t>Soubor:Space</a:t>
            </a:r>
            <a:r>
              <a:rPr lang="cs-CZ" sz="1200" i="1" dirty="0"/>
              <a:t> </a:t>
            </a:r>
            <a:r>
              <a:rPr lang="cs-CZ" sz="1200" i="1" dirty="0" err="1"/>
              <a:t>Shuttle</a:t>
            </a:r>
            <a:r>
              <a:rPr lang="cs-CZ" sz="1200" i="1" dirty="0"/>
              <a:t> Columbia launching.jpg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4.4.2013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cs.wikipedia.org/wiki/Soubor:Space_Shuttle_Columbia_launching.jpg</a:t>
            </a:r>
            <a:endParaRPr lang="cs-CZ" sz="12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-36512" y="2909849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Obr.17</a:t>
            </a:r>
            <a:r>
              <a:rPr lang="cs-CZ" sz="1200" dirty="0"/>
              <a:t> </a:t>
            </a:r>
            <a:r>
              <a:rPr lang="cs-CZ" sz="1200" dirty="0" smtClean="0"/>
              <a:t>  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Soubor:GHS-pictogram-bottle.svg</a:t>
            </a:r>
            <a:r>
              <a:rPr lang="cs-CZ" sz="1200" i="1" dirty="0"/>
              <a:t>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1.4.2013</a:t>
            </a:r>
            <a:r>
              <a:rPr lang="cs-CZ" sz="1200" dirty="0"/>
              <a:t>]. Dostupný na WWW: http://cs.wikipedia.org/wiki/Soubor:GHS-pictogram-rondflam.svg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-36512" y="1064741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Obr.13  </a:t>
            </a:r>
            <a:r>
              <a:rPr lang="cs-CZ" sz="1200" dirty="0" smtClean="0"/>
              <a:t>GRANDMONT</a:t>
            </a:r>
            <a:r>
              <a:rPr lang="cs-CZ" sz="1200" dirty="0"/>
              <a:t>, Jean-Pol. </a:t>
            </a:r>
            <a:r>
              <a:rPr lang="cs-CZ" sz="1200" i="1" dirty="0"/>
              <a:t>Soubor: </a:t>
            </a:r>
            <a:r>
              <a:rPr lang="cs-CZ" sz="1200" i="1" dirty="0" err="1"/>
              <a:t>Clabecq</a:t>
            </a:r>
            <a:r>
              <a:rPr lang="cs-CZ" sz="1200" i="1" dirty="0"/>
              <a:t> JPG01.jpg - </a:t>
            </a:r>
            <a:r>
              <a:rPr lang="cs-CZ" sz="1200" i="1" dirty="0" err="1" smtClean="0"/>
              <a:t>Wikipedia</a:t>
            </a:r>
            <a:r>
              <a:rPr lang="cs-CZ" sz="1200" i="1" dirty="0"/>
              <a:t>,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 [online]. [cit. </a:t>
            </a:r>
            <a:r>
              <a:rPr lang="cs-CZ" sz="1200" dirty="0" smtClean="0"/>
              <a:t>8.4.2013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en.wikipedia.org/wiki/File:Clabecq_JPG01.jpg</a:t>
            </a:r>
            <a:endParaRPr lang="cs-CZ" sz="12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526406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Obr.14  </a:t>
            </a:r>
            <a:r>
              <a:rPr lang="cs-CZ" sz="1200" dirty="0" smtClean="0"/>
              <a:t>NASA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Wisoff</a:t>
            </a:r>
            <a:r>
              <a:rPr lang="cs-CZ" sz="1200" i="1" dirty="0"/>
              <a:t> on </a:t>
            </a:r>
            <a:r>
              <a:rPr lang="cs-CZ" sz="1200" i="1" dirty="0" err="1"/>
              <a:t>the</a:t>
            </a:r>
            <a:r>
              <a:rPr lang="cs-CZ" sz="1200" i="1" dirty="0"/>
              <a:t> </a:t>
            </a:r>
            <a:r>
              <a:rPr lang="cs-CZ" sz="1200" i="1" dirty="0" err="1"/>
              <a:t>Arm</a:t>
            </a:r>
            <a:r>
              <a:rPr lang="cs-CZ" sz="1200" i="1" dirty="0"/>
              <a:t> - GPN-2000-001069.jpg </a:t>
            </a:r>
            <a:r>
              <a:rPr lang="cs-CZ" sz="1200" i="1" dirty="0" smtClean="0"/>
              <a:t>- </a:t>
            </a:r>
            <a:r>
              <a:rPr lang="cs-CZ" sz="1200" i="1" dirty="0" err="1" smtClean="0"/>
              <a:t>Wikipedia</a:t>
            </a:r>
            <a:r>
              <a:rPr lang="cs-CZ" sz="1200" i="1" dirty="0"/>
              <a:t>,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  [online]. [cit. </a:t>
            </a:r>
            <a:r>
              <a:rPr lang="cs-CZ" sz="1200" dirty="0" smtClean="0"/>
              <a:t>8.4.2013</a:t>
            </a:r>
            <a:r>
              <a:rPr lang="cs-CZ" sz="1200" dirty="0"/>
              <a:t>]. Dostupný na WWW: http://en.wikipedia.org/wiki/File:Wisoff_on_the_Arm_-_</a:t>
            </a:r>
            <a:r>
              <a:rPr lang="cs-CZ" sz="1200" dirty="0" smtClean="0"/>
              <a:t>GPN-2000-001069.jpg</a:t>
            </a:r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-36512" y="3371514"/>
            <a:ext cx="918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Obr.18  </a:t>
            </a:r>
            <a:r>
              <a:rPr lang="cs-CZ" sz="1200" dirty="0" smtClean="0"/>
              <a:t>SAGDEJEV</a:t>
            </a:r>
            <a:r>
              <a:rPr lang="cs-CZ" sz="1200" dirty="0"/>
              <a:t>, </a:t>
            </a:r>
            <a:r>
              <a:rPr lang="cs-CZ" sz="1200" dirty="0" err="1"/>
              <a:t>Ildar</a:t>
            </a:r>
            <a:r>
              <a:rPr lang="cs-CZ" sz="1200" dirty="0"/>
              <a:t>. </a:t>
            </a:r>
            <a:r>
              <a:rPr lang="cs-CZ" sz="1200" i="1" dirty="0"/>
              <a:t>soubor: 2008-07-24 </a:t>
            </a:r>
            <a:r>
              <a:rPr lang="cs-CZ" sz="1200" i="1" dirty="0" err="1"/>
              <a:t>Bundle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</a:t>
            </a:r>
            <a:r>
              <a:rPr lang="cs-CZ" sz="1200" i="1" dirty="0" err="1"/>
              <a:t>compressed</a:t>
            </a:r>
            <a:r>
              <a:rPr lang="cs-CZ" sz="1200" i="1" dirty="0"/>
              <a:t> </a:t>
            </a:r>
            <a:r>
              <a:rPr lang="cs-CZ" sz="1200" i="1" dirty="0" err="1"/>
              <a:t>gas</a:t>
            </a:r>
            <a:r>
              <a:rPr lang="cs-CZ" sz="1200" i="1" dirty="0"/>
              <a:t> bottles.jpg - </a:t>
            </a:r>
            <a:r>
              <a:rPr lang="cs-CZ" sz="1200" i="1" dirty="0" err="1"/>
              <a:t>Wikipedia</a:t>
            </a:r>
            <a:r>
              <a:rPr lang="cs-CZ" sz="1200" i="1" dirty="0"/>
              <a:t>,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  [online]. [cit. </a:t>
            </a:r>
            <a:r>
              <a:rPr lang="cs-CZ" sz="1200" smtClean="0"/>
              <a:t>5.4.2013</a:t>
            </a:r>
            <a:r>
              <a:rPr lang="cs-CZ" sz="1200" dirty="0"/>
              <a:t>]. </a:t>
            </a:r>
          </a:p>
          <a:p>
            <a:r>
              <a:rPr lang="cs-CZ" sz="1200" dirty="0"/>
              <a:t>Dostupný na WWW: http://en.wikipedia.org/wiki/File:2008-07-24_Bundle_of_compressed_gas_bottles.jpg</a:t>
            </a:r>
            <a:endParaRPr lang="cs-CZ" sz="1200" b="1" dirty="0"/>
          </a:p>
          <a:p>
            <a:endParaRPr lang="cs-CZ" sz="12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0" y="397167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Obr.19</a:t>
            </a:r>
            <a:r>
              <a:rPr lang="cs-CZ" sz="1200" dirty="0"/>
              <a:t>   RATINCKX, Josef Leopold. </a:t>
            </a:r>
            <a:r>
              <a:rPr lang="cs-CZ" sz="1200" i="1" dirty="0"/>
              <a:t>Soubor: Josef Leopold </a:t>
            </a:r>
            <a:r>
              <a:rPr lang="cs-CZ" sz="1200" i="1" dirty="0" err="1"/>
              <a:t>Ratinckx</a:t>
            </a:r>
            <a:r>
              <a:rPr lang="cs-CZ" sz="1200" i="1" dirty="0"/>
              <a:t> Der Alchemist.jpg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28.4.2013]. Dostupný na WWW: http://commons.wikimedia.org/wiki/File:Joseph_Leopold_Ratinckx_Der_Alchemist.jpg</a:t>
            </a:r>
          </a:p>
        </p:txBody>
      </p:sp>
    </p:spTree>
    <p:extLst>
      <p:ext uri="{BB962C8B-B14F-4D97-AF65-F5344CB8AC3E}">
        <p14:creationId xmlns:p14="http://schemas.microsoft.com/office/powerpoint/2010/main" val="39998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899592" y="0"/>
            <a:ext cx="7344816" cy="685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6716" y="4293096"/>
            <a:ext cx="3750568" cy="1224136"/>
          </a:xfrm>
          <a:solidFill>
            <a:srgbClr val="00B0F0"/>
          </a:solidFill>
          <a:ln w="76200">
            <a:solidFill>
              <a:srgbClr val="FFFF66"/>
            </a:solidFill>
          </a:ln>
          <a:effectLst>
            <a:glow rad="228600">
              <a:srgbClr val="EC1CEC">
                <a:alpha val="40000"/>
              </a:srgbClr>
            </a:glow>
            <a:softEdge rad="127000"/>
          </a:effectLst>
        </p:spPr>
        <p:txBody>
          <a:bodyPr anchor="ctr">
            <a:normAutofit/>
          </a:bodyPr>
          <a:lstStyle/>
          <a:p>
            <a:pPr algn="ctr"/>
            <a:r>
              <a:rPr lang="cs-CZ" cap="all" dirty="0" smtClean="0">
                <a:ln w="38100">
                  <a:solidFill>
                    <a:schemeClr val="bg1"/>
                  </a:solidFill>
                </a:ln>
                <a:solidFill>
                  <a:srgbClr val="EC1CEC"/>
                </a:solidFill>
              </a:rPr>
              <a:t>KYSLÍK</a:t>
            </a:r>
            <a:r>
              <a:rPr lang="cs-CZ" dirty="0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</a:rPr>
              <a:t>   </a:t>
            </a:r>
            <a:endParaRPr lang="cs-CZ" dirty="0">
              <a:ln w="6350">
                <a:solidFill>
                  <a:schemeClr val="tx1"/>
                </a:solidFill>
              </a:ln>
              <a:solidFill>
                <a:srgbClr val="EC1CEC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452320" y="658100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Obr.19</a:t>
            </a:r>
            <a:endParaRPr lang="cs-CZ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5189322" y="4293095"/>
            <a:ext cx="3841796" cy="2446532"/>
            <a:chOff x="5189322" y="4293095"/>
            <a:chExt cx="3841796" cy="2446532"/>
          </a:xfrm>
        </p:grpSpPr>
        <p:sp>
          <p:nvSpPr>
            <p:cNvPr id="8" name="Obdélník 7"/>
            <p:cNvSpPr/>
            <p:nvPr/>
          </p:nvSpPr>
          <p:spPr>
            <a:xfrm>
              <a:off x="5189322" y="6093296"/>
              <a:ext cx="18309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/>
                <a:t>Carl Wilhelm </a:t>
              </a:r>
              <a:endParaRPr lang="cs-CZ" b="1" dirty="0" smtClean="0"/>
            </a:p>
            <a:p>
              <a:r>
                <a:rPr lang="cs-CZ" b="1" dirty="0" err="1" smtClean="0"/>
                <a:t>Scheele</a:t>
              </a:r>
              <a:endParaRPr lang="cs-CZ" b="1" dirty="0"/>
            </a:p>
          </p:txBody>
        </p:sp>
        <p:pic>
          <p:nvPicPr>
            <p:cNvPr id="15" name="Obrázek 14" descr="File:CWScheele.jp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9" y="4293095"/>
              <a:ext cx="1832004" cy="24465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ovéPole 15"/>
            <p:cNvSpPr txBox="1"/>
            <p:nvPr/>
          </p:nvSpPr>
          <p:spPr>
            <a:xfrm>
              <a:off x="8383046" y="4304129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</a:t>
              </a:r>
              <a:endParaRPr lang="cs-CZ" sz="1200" b="1" dirty="0"/>
            </a:p>
          </p:txBody>
        </p:sp>
      </p:grpSp>
      <p:sp>
        <p:nvSpPr>
          <p:cNvPr id="14" name="TextovéPole 13"/>
          <p:cNvSpPr txBox="1"/>
          <p:nvPr/>
        </p:nvSpPr>
        <p:spPr>
          <a:xfrm>
            <a:off x="3995936" y="4653136"/>
            <a:ext cx="1004359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>
            <a:defPPr>
              <a:defRPr lang="cs-CZ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cs-CZ" sz="2800" dirty="0" smtClean="0"/>
              <a:t>1772</a:t>
            </a:r>
            <a:endParaRPr lang="cs-CZ" sz="2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475656" y="4637454"/>
            <a:ext cx="1728192" cy="178510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            </a:t>
            </a:r>
            <a:r>
              <a:rPr lang="cs-CZ" dirty="0"/>
              <a:t>15,9994</a:t>
            </a:r>
          </a:p>
          <a:p>
            <a:pPr algn="ctr"/>
            <a:r>
              <a:rPr lang="cs-CZ" sz="4000" b="1" baseline="-25000" dirty="0"/>
              <a:t>8</a:t>
            </a:r>
            <a:r>
              <a:rPr lang="cs-CZ" sz="4000" b="1" dirty="0"/>
              <a:t>O</a:t>
            </a:r>
          </a:p>
          <a:p>
            <a:pPr algn="ctr"/>
            <a:r>
              <a:rPr lang="cs-CZ" dirty="0" smtClean="0"/>
              <a:t>KYSLÍK</a:t>
            </a:r>
          </a:p>
          <a:p>
            <a:pPr algn="ctr"/>
            <a:r>
              <a:rPr lang="cs-CZ" sz="1600" i="1" dirty="0" smtClean="0"/>
              <a:t>   Oxygenium</a:t>
            </a:r>
            <a:endParaRPr lang="cs-CZ" sz="1600" i="1" dirty="0"/>
          </a:p>
          <a:p>
            <a:pPr algn="ctr"/>
            <a:r>
              <a:rPr lang="cs-CZ" dirty="0" smtClean="0"/>
              <a:t>3,44</a:t>
            </a:r>
            <a:endParaRPr lang="cs-CZ" dirty="0"/>
          </a:p>
        </p:txBody>
      </p:sp>
      <p:pic>
        <p:nvPicPr>
          <p:cNvPr id="9" name="Obrázek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4" y="980728"/>
            <a:ext cx="8731112" cy="302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67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24517" y="865585"/>
            <a:ext cx="8694966" cy="590465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043608" y="1527175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VLASTNOSTI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35896" y="2132856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FYZIKÁLNÍ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9592" y="2894583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b</a:t>
            </a:r>
            <a:r>
              <a:rPr lang="cs-CZ" sz="2400" b="1" dirty="0" smtClean="0">
                <a:solidFill>
                  <a:schemeClr val="bg1"/>
                </a:solidFill>
              </a:rPr>
              <a:t>ezbarvý  plyn – 2 atomové molekuly O</a:t>
            </a:r>
            <a:r>
              <a:rPr lang="cs-CZ" sz="2400" b="1" baseline="-25000" dirty="0" smtClean="0">
                <a:solidFill>
                  <a:schemeClr val="bg1"/>
                </a:solidFill>
              </a:rPr>
              <a:t>2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99592" y="335624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bez chuti a zápachu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99592" y="475198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těžší než vzduch </a:t>
            </a:r>
            <a:r>
              <a:rPr lang="el-GR" sz="2400" b="1" dirty="0">
                <a:solidFill>
                  <a:schemeClr val="bg1"/>
                </a:solidFill>
                <a:latin typeface="Cambria Math"/>
                <a:ea typeface="Cambria Math"/>
              </a:rPr>
              <a:t>ρ</a:t>
            </a:r>
            <a:r>
              <a:rPr lang="cs-CZ" sz="2400" b="1" dirty="0">
                <a:solidFill>
                  <a:schemeClr val="bg1"/>
                </a:solidFill>
                <a:latin typeface="Cambria Math"/>
                <a:ea typeface="Cambria Math"/>
              </a:rPr>
              <a:t> = </a:t>
            </a:r>
            <a:r>
              <a:rPr lang="cs-CZ" sz="2400" b="1" dirty="0" smtClean="0">
                <a:solidFill>
                  <a:schemeClr val="bg1"/>
                </a:solidFill>
                <a:latin typeface="Cambria Math"/>
                <a:ea typeface="Cambria Math"/>
              </a:rPr>
              <a:t>1,429 </a:t>
            </a:r>
            <a:r>
              <a:rPr lang="cs-CZ" sz="2400" b="1" dirty="0">
                <a:solidFill>
                  <a:schemeClr val="bg1"/>
                </a:solidFill>
                <a:latin typeface="Cambria Math"/>
                <a:ea typeface="Cambria Math"/>
              </a:rPr>
              <a:t>kg/m</a:t>
            </a:r>
            <a:r>
              <a:rPr lang="cs-CZ" sz="2400" b="1" baseline="30000" dirty="0">
                <a:solidFill>
                  <a:schemeClr val="bg1"/>
                </a:solidFill>
                <a:latin typeface="Cambria Math"/>
                <a:ea typeface="Cambria Math"/>
              </a:rPr>
              <a:t>3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99591" y="5213647"/>
            <a:ext cx="6002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kapalný </a:t>
            </a:r>
            <a:r>
              <a:rPr lang="cs-CZ" sz="2400" b="1" dirty="0">
                <a:solidFill>
                  <a:schemeClr val="bg1"/>
                </a:solidFill>
              </a:rPr>
              <a:t>kyslík má modrou barvu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99591" y="5675312"/>
            <a:ext cx="7007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rozpustný </a:t>
            </a:r>
            <a:r>
              <a:rPr lang="cs-CZ" sz="2400" b="1" dirty="0">
                <a:solidFill>
                  <a:schemeClr val="bg1"/>
                </a:solidFill>
              </a:rPr>
              <a:t>ve </a:t>
            </a:r>
            <a:r>
              <a:rPr lang="cs-CZ" sz="2400" b="1" dirty="0" smtClean="0">
                <a:solidFill>
                  <a:schemeClr val="bg1"/>
                </a:solidFill>
              </a:rPr>
              <a:t>vodě při 20°C </a:t>
            </a:r>
            <a:r>
              <a:rPr lang="cs-CZ" sz="2400" dirty="0"/>
              <a:t> </a:t>
            </a:r>
            <a:r>
              <a:rPr lang="cs-CZ" sz="2400" b="1" dirty="0">
                <a:solidFill>
                  <a:schemeClr val="bg1"/>
                </a:solidFill>
              </a:rPr>
              <a:t>8,84 </a:t>
            </a:r>
            <a:r>
              <a:rPr lang="cs-CZ" sz="2400" b="1" dirty="0" smtClean="0">
                <a:solidFill>
                  <a:schemeClr val="bg1"/>
                </a:solidFill>
              </a:rPr>
              <a:t>mg.l</a:t>
            </a:r>
            <a:r>
              <a:rPr lang="cs-CZ" sz="2400" b="1" baseline="30000" dirty="0" smtClean="0">
                <a:solidFill>
                  <a:schemeClr val="bg1"/>
                </a:solidFill>
              </a:rPr>
              <a:t>-1</a:t>
            </a:r>
            <a:endParaRPr lang="cs-CZ" sz="24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956376" y="105273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Obr.2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99592" y="3817913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t</a:t>
            </a:r>
            <a:r>
              <a:rPr lang="cs-CZ" sz="2400" b="1" dirty="0" smtClean="0">
                <a:solidFill>
                  <a:schemeClr val="bg1"/>
                </a:solidFill>
              </a:rPr>
              <a:t>eplota </a:t>
            </a:r>
            <a:r>
              <a:rPr lang="cs-CZ" sz="2400" b="1" dirty="0">
                <a:solidFill>
                  <a:schemeClr val="bg1"/>
                </a:solidFill>
              </a:rPr>
              <a:t>tání </a:t>
            </a:r>
            <a:r>
              <a:rPr lang="cs-CZ" sz="2400" b="1" dirty="0" smtClean="0">
                <a:solidFill>
                  <a:schemeClr val="bg1"/>
                </a:solidFill>
              </a:rPr>
              <a:t>   − 218,79</a:t>
            </a:r>
            <a:r>
              <a:rPr lang="cs-CZ" sz="2400" b="1" dirty="0">
                <a:solidFill>
                  <a:schemeClr val="bg1"/>
                </a:solidFill>
              </a:rPr>
              <a:t> °C (54,36 K)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899592" y="427957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t</a:t>
            </a:r>
            <a:r>
              <a:rPr lang="cs-CZ" sz="2400" b="1" dirty="0" smtClean="0">
                <a:solidFill>
                  <a:schemeClr val="bg1"/>
                </a:solidFill>
              </a:rPr>
              <a:t>eplota </a:t>
            </a:r>
            <a:r>
              <a:rPr lang="cs-CZ" sz="2400" b="1" dirty="0">
                <a:solidFill>
                  <a:schemeClr val="bg1"/>
                </a:solidFill>
              </a:rPr>
              <a:t>varu </a:t>
            </a:r>
            <a:r>
              <a:rPr lang="cs-CZ" sz="2400" b="1" dirty="0" smtClean="0">
                <a:solidFill>
                  <a:schemeClr val="bg1"/>
                </a:solidFill>
              </a:rPr>
              <a:t>   − 182,95</a:t>
            </a:r>
            <a:r>
              <a:rPr lang="cs-CZ" sz="2400" b="1" dirty="0">
                <a:solidFill>
                  <a:schemeClr val="bg1"/>
                </a:solidFill>
              </a:rPr>
              <a:t> °C (90,20 K)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7380312" y="3332351"/>
            <a:ext cx="1512168" cy="2760945"/>
            <a:chOff x="7615912" y="3284984"/>
            <a:chExt cx="1512168" cy="2760945"/>
          </a:xfrm>
        </p:grpSpPr>
        <p:pic>
          <p:nvPicPr>
            <p:cNvPr id="1026" name="Picture 2" descr="Soubor:Liquid Oxygen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5912" y="3284984"/>
              <a:ext cx="1485986" cy="2760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ovéPole 14"/>
            <p:cNvSpPr txBox="1"/>
            <p:nvPr/>
          </p:nvSpPr>
          <p:spPr>
            <a:xfrm>
              <a:off x="8480008" y="5766986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Obr.3</a:t>
              </a:r>
              <a:endParaRPr lang="cs-CZ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9189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87778" y="836712"/>
            <a:ext cx="8568444" cy="590465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079612" y="1527175"/>
            <a:ext cx="2412268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VLASTNOSTI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35896" y="2348880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CHEMICKÉ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59632" y="3110607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nehoří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59632" y="357227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p</a:t>
            </a:r>
            <a:r>
              <a:rPr lang="cs-CZ" sz="2400" b="1" dirty="0" smtClean="0">
                <a:solidFill>
                  <a:schemeClr val="bg1"/>
                </a:solidFill>
              </a:rPr>
              <a:t>odporuje hoření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259632" y="403190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reaguje s většinou prvků periodické </a:t>
            </a:r>
            <a:r>
              <a:rPr lang="cs-CZ" sz="2400" b="1" dirty="0" smtClean="0">
                <a:solidFill>
                  <a:schemeClr val="bg1"/>
                </a:solidFill>
              </a:rPr>
              <a:t>tabulky</a:t>
            </a:r>
          </a:p>
          <a:p>
            <a:pPr lvl="0"/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   přímo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259632" y="495523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r</a:t>
            </a:r>
            <a:r>
              <a:rPr lang="cs-CZ" sz="2400" b="1" dirty="0" smtClean="0">
                <a:solidFill>
                  <a:schemeClr val="bg1"/>
                </a:solidFill>
              </a:rPr>
              <a:t>eakce s kyslíkem jsou </a:t>
            </a:r>
            <a:r>
              <a:rPr lang="cs-CZ" sz="2400" b="1" dirty="0">
                <a:solidFill>
                  <a:schemeClr val="bg1"/>
                </a:solidFill>
              </a:rPr>
              <a:t>téměř vždy </a:t>
            </a:r>
            <a:r>
              <a:rPr lang="cs-CZ" sz="2400" b="1" dirty="0" smtClean="0">
                <a:solidFill>
                  <a:schemeClr val="bg1"/>
                </a:solidFill>
              </a:rPr>
              <a:t>redoxní 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259632" y="5415607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o</a:t>
            </a:r>
            <a:r>
              <a:rPr lang="cs-CZ" sz="2400" b="1" dirty="0" smtClean="0">
                <a:solidFill>
                  <a:schemeClr val="bg1"/>
                </a:solidFill>
              </a:rPr>
              <a:t>xidační činidlo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257412" y="5877272"/>
            <a:ext cx="7131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v </a:t>
            </a:r>
            <a:r>
              <a:rPr lang="cs-CZ" sz="2400" b="1" dirty="0">
                <a:solidFill>
                  <a:schemeClr val="bg1"/>
                </a:solidFill>
              </a:rPr>
              <a:t>přítomnosti vody nebo vodní </a:t>
            </a:r>
            <a:r>
              <a:rPr lang="cs-CZ" sz="2400" b="1" dirty="0" smtClean="0">
                <a:solidFill>
                  <a:schemeClr val="bg1"/>
                </a:solidFill>
              </a:rPr>
              <a:t>páry dochází k </a:t>
            </a:r>
            <a:r>
              <a:rPr lang="cs-CZ" sz="2400" b="1" dirty="0">
                <a:solidFill>
                  <a:schemeClr val="bg1"/>
                </a:solidFill>
              </a:rPr>
              <a:t>oxidaci kyslíkem snadněji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812360" y="98140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Obr.9</a:t>
            </a:r>
            <a:endParaRPr lang="cs-CZ" sz="1200" b="1" dirty="0">
              <a:solidFill>
                <a:schemeClr val="bg1"/>
              </a:solidFill>
            </a:endParaRPr>
          </a:p>
        </p:txBody>
      </p:sp>
      <p:pic>
        <p:nvPicPr>
          <p:cNvPr id="18" name="Obrázek 17" descr="GHS03">
            <a:hlinkClick r:id="rId3" tooltip="&quot;GHS03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2" y="3549266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ovéPole 18"/>
          <p:cNvSpPr txBox="1"/>
          <p:nvPr/>
        </p:nvSpPr>
        <p:spPr>
          <a:xfrm>
            <a:off x="755576" y="398922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Obr.5</a:t>
            </a:r>
            <a:endParaRPr lang="cs-CZ" sz="1200" b="1" dirty="0">
              <a:solidFill>
                <a:schemeClr val="bg1"/>
              </a:solidFill>
            </a:endParaRPr>
          </a:p>
        </p:txBody>
      </p:sp>
      <p:pic>
        <p:nvPicPr>
          <p:cNvPr id="20" name="Obrázek 19" descr="GHS03">
            <a:hlinkClick r:id="rId3" tooltip="&quot;GHS03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2" y="5376343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ovéPole 20"/>
          <p:cNvSpPr txBox="1"/>
          <p:nvPr/>
        </p:nvSpPr>
        <p:spPr>
          <a:xfrm>
            <a:off x="755576" y="581629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Obr.5</a:t>
            </a:r>
            <a:endParaRPr lang="cs-CZ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5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9" grpId="0"/>
      <p:bldP spid="10" grpId="0"/>
      <p:bldP spid="13" grpId="0"/>
      <p:bldP spid="14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59786" y="865585"/>
            <a:ext cx="8424428" cy="590465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187624" y="1124744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VLASTNOSTI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35896" y="1658417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FYZIKÁLNÍ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9592" y="3471391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§"/>
            </a:pPr>
            <a:r>
              <a:rPr lang="cs-CZ" sz="2400" b="1" dirty="0" smtClean="0">
                <a:solidFill>
                  <a:schemeClr val="bg1"/>
                </a:solidFill>
              </a:rPr>
              <a:t>bezbarvý  plyn – 3 atomové molekuly O</a:t>
            </a:r>
            <a:r>
              <a:rPr lang="cs-CZ" sz="2400" b="1" baseline="-25000" dirty="0" smtClean="0">
                <a:solidFill>
                  <a:schemeClr val="bg1"/>
                </a:solidFill>
              </a:rPr>
              <a:t>3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99592" y="3975447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c</a:t>
            </a:r>
            <a:r>
              <a:rPr lang="cs-CZ" sz="2400" b="1" dirty="0" smtClean="0">
                <a:solidFill>
                  <a:schemeClr val="bg1"/>
                </a:solidFill>
              </a:rPr>
              <a:t>harakteristický zápach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99592" y="5487615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v</a:t>
            </a:r>
            <a:r>
              <a:rPr lang="cs-CZ" sz="2400" b="1" dirty="0" smtClean="0">
                <a:solidFill>
                  <a:schemeClr val="bg1"/>
                </a:solidFill>
              </a:rPr>
              <a:t>ysoce reaktivní, silně oxidační účinky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99592" y="5991671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§"/>
            </a:pPr>
            <a:r>
              <a:rPr lang="cs-CZ" sz="2400" b="1" dirty="0" smtClean="0">
                <a:solidFill>
                  <a:schemeClr val="bg1"/>
                </a:solidFill>
              </a:rPr>
              <a:t>má </a:t>
            </a:r>
            <a:r>
              <a:rPr lang="cs-CZ" sz="2400" b="1" dirty="0">
                <a:solidFill>
                  <a:schemeClr val="bg1"/>
                </a:solidFill>
              </a:rPr>
              <a:t>modrou barvu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740352" y="105273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Obr.2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99592" y="4479503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t</a:t>
            </a:r>
            <a:r>
              <a:rPr lang="cs-CZ" sz="2400" b="1" dirty="0" smtClean="0">
                <a:solidFill>
                  <a:schemeClr val="bg1"/>
                </a:solidFill>
              </a:rPr>
              <a:t>eplota </a:t>
            </a:r>
            <a:r>
              <a:rPr lang="cs-CZ" sz="2400" b="1" dirty="0">
                <a:solidFill>
                  <a:schemeClr val="bg1"/>
                </a:solidFill>
              </a:rPr>
              <a:t>tání </a:t>
            </a:r>
            <a:r>
              <a:rPr lang="cs-CZ" sz="2400" b="1" dirty="0" smtClean="0">
                <a:solidFill>
                  <a:schemeClr val="bg1"/>
                </a:solidFill>
              </a:rPr>
              <a:t>    − 192</a:t>
            </a:r>
            <a:r>
              <a:rPr lang="cs-CZ" sz="2400" b="1" dirty="0">
                <a:solidFill>
                  <a:schemeClr val="bg1"/>
                </a:solidFill>
              </a:rPr>
              <a:t> °C, </a:t>
            </a:r>
            <a:r>
              <a:rPr lang="cs-CZ" sz="2400" b="1" dirty="0" smtClean="0">
                <a:solidFill>
                  <a:schemeClr val="bg1"/>
                </a:solidFill>
              </a:rPr>
              <a:t>(81</a:t>
            </a: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K), tmavě modrý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99592" y="4983559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t</a:t>
            </a:r>
            <a:r>
              <a:rPr lang="cs-CZ" sz="2400" b="1" dirty="0" smtClean="0">
                <a:solidFill>
                  <a:schemeClr val="bg1"/>
                </a:solidFill>
              </a:rPr>
              <a:t>eplota varu    </a:t>
            </a:r>
            <a:r>
              <a:rPr lang="cs-CZ" sz="2400" b="1" dirty="0">
                <a:solidFill>
                  <a:schemeClr val="bg1"/>
                </a:solidFill>
              </a:rPr>
              <a:t>− </a:t>
            </a:r>
            <a:r>
              <a:rPr lang="cs-CZ" sz="2400" b="1" dirty="0" smtClean="0">
                <a:solidFill>
                  <a:schemeClr val="bg1"/>
                </a:solidFill>
              </a:rPr>
              <a:t>112</a:t>
            </a:r>
            <a:r>
              <a:rPr lang="cs-CZ" sz="2400" b="1" dirty="0">
                <a:solidFill>
                  <a:schemeClr val="bg1"/>
                </a:solidFill>
              </a:rPr>
              <a:t> °C, </a:t>
            </a:r>
            <a:r>
              <a:rPr lang="cs-CZ" sz="2400" b="1" dirty="0" smtClean="0">
                <a:solidFill>
                  <a:schemeClr val="bg1"/>
                </a:solidFill>
              </a:rPr>
              <a:t>(161</a:t>
            </a: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K), červenofialový</a:t>
            </a:r>
            <a:endParaRPr lang="cs-CZ" sz="2400" b="1" dirty="0">
              <a:solidFill>
                <a:schemeClr val="bg1"/>
              </a:solidFill>
            </a:endParaRPr>
          </a:p>
        </p:txBody>
      </p:sp>
      <p:pic>
        <p:nvPicPr>
          <p:cNvPr id="16" name="Obrázek 15" descr="GHS03">
            <a:hlinkClick r:id="rId4" tooltip="&quot;GHS03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48" y="5487615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ovéPole 16"/>
          <p:cNvSpPr txBox="1"/>
          <p:nvPr/>
        </p:nvSpPr>
        <p:spPr>
          <a:xfrm>
            <a:off x="7380312" y="592756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Obr.5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619671" y="2391271"/>
            <a:ext cx="1224137" cy="46166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OZON</a:t>
            </a:r>
            <a:endParaRPr lang="cs-CZ" sz="24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899592" y="299695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a</a:t>
            </a:r>
            <a:r>
              <a:rPr lang="cs-CZ" sz="2400" b="1" dirty="0" smtClean="0">
                <a:solidFill>
                  <a:schemeClr val="bg1"/>
                </a:solidFill>
              </a:rPr>
              <a:t>lotropická modifikace kyslíku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83" y="2134766"/>
            <a:ext cx="2123532" cy="86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ovéPole 31"/>
          <p:cNvSpPr txBox="1"/>
          <p:nvPr/>
        </p:nvSpPr>
        <p:spPr>
          <a:xfrm>
            <a:off x="7237174" y="214293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Obr.4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308593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/>
      <p:bldP spid="11" grpId="0"/>
      <p:bldP spid="12" grpId="0"/>
      <p:bldP spid="13" grpId="0"/>
      <p:bldP spid="17" grpId="0"/>
      <p:bldP spid="18" grpId="0" animBg="1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251520" y="865585"/>
            <a:ext cx="8709527" cy="590465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87624" y="1124744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VLASTNOSTI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35896" y="1658417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FYZIKÁLNÍ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99591" y="3068960"/>
            <a:ext cx="8131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400" b="1" dirty="0" smtClean="0">
                <a:solidFill>
                  <a:schemeClr val="bg1"/>
                </a:solidFill>
              </a:rPr>
              <a:t>vzniká </a:t>
            </a:r>
            <a:r>
              <a:rPr lang="cs-CZ" sz="2400" b="1" dirty="0">
                <a:solidFill>
                  <a:schemeClr val="bg1"/>
                </a:solidFill>
              </a:rPr>
              <a:t>působením </a:t>
            </a:r>
            <a:r>
              <a:rPr lang="cs-CZ" sz="2400" b="1" dirty="0" err="1" smtClean="0">
                <a:solidFill>
                  <a:schemeClr val="bg1"/>
                </a:solidFill>
              </a:rPr>
              <a:t>elekt</a:t>
            </a:r>
            <a:r>
              <a:rPr lang="cs-CZ" sz="2400" b="1" dirty="0" smtClean="0">
                <a:solidFill>
                  <a:schemeClr val="bg1"/>
                </a:solidFill>
              </a:rPr>
              <a:t>. </a:t>
            </a:r>
            <a:r>
              <a:rPr lang="cs-CZ" sz="2400" b="1" dirty="0">
                <a:solidFill>
                  <a:schemeClr val="bg1"/>
                </a:solidFill>
              </a:rPr>
              <a:t>výbojů </a:t>
            </a:r>
            <a:r>
              <a:rPr lang="cs-CZ" sz="2400" b="1" dirty="0" smtClean="0">
                <a:solidFill>
                  <a:schemeClr val="bg1"/>
                </a:solidFill>
              </a:rPr>
              <a:t>nebo</a:t>
            </a: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UV záření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99592" y="3602345"/>
            <a:ext cx="8377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o</a:t>
            </a:r>
            <a:r>
              <a:rPr lang="cs-CZ" sz="2400" b="1" dirty="0" smtClean="0">
                <a:solidFill>
                  <a:schemeClr val="bg1"/>
                </a:solidFill>
              </a:rPr>
              <a:t>zonová vrstva </a:t>
            </a:r>
            <a:r>
              <a:rPr lang="cs-CZ" sz="2400" b="1" dirty="0">
                <a:solidFill>
                  <a:schemeClr val="bg1"/>
                </a:solidFill>
              </a:rPr>
              <a:t>- chrání před UV zářením</a:t>
            </a:r>
            <a:endParaRPr lang="cs-CZ" sz="2400" dirty="0">
              <a:solidFill>
                <a:schemeClr val="bg1"/>
              </a:solidFill>
            </a:endParaRPr>
          </a:p>
          <a:p>
            <a:pPr lvl="0"/>
            <a:r>
              <a:rPr lang="cs-CZ" sz="2400" b="1" dirty="0" smtClean="0">
                <a:solidFill>
                  <a:schemeClr val="bg1"/>
                </a:solidFill>
              </a:rPr>
              <a:t>	(25 – 35 km nad zemským povrchem)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956376" y="1052736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Obr.2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899591" y="4470211"/>
            <a:ext cx="6048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§"/>
            </a:pPr>
            <a:r>
              <a:rPr lang="cs-CZ" sz="2400" b="1" dirty="0">
                <a:solidFill>
                  <a:schemeClr val="bg1"/>
                </a:solidFill>
              </a:rPr>
              <a:t>v</a:t>
            </a:r>
            <a:r>
              <a:rPr lang="cs-CZ" sz="2400" b="1" dirty="0" smtClean="0">
                <a:solidFill>
                  <a:schemeClr val="bg1"/>
                </a:solidFill>
              </a:rPr>
              <a:t>dechování snižuje kapacitu plic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899591" y="5046275"/>
            <a:ext cx="4694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400" b="1" dirty="0" smtClean="0">
                <a:solidFill>
                  <a:schemeClr val="bg1"/>
                </a:solidFill>
              </a:rPr>
              <a:t>poškozuje rostlinné tkáně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899591" y="5694347"/>
            <a:ext cx="7496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§"/>
            </a:pPr>
            <a:r>
              <a:rPr lang="cs-CZ" sz="2400" b="1" dirty="0" smtClean="0">
                <a:solidFill>
                  <a:schemeClr val="bg1"/>
                </a:solidFill>
              </a:rPr>
              <a:t>Použití – desinfekce pitné vody, sterilace lékařských nástrojů, bělení celulózy (papír).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825882" y="4881463"/>
            <a:ext cx="712879" cy="25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Obr.6</a:t>
            </a:r>
            <a:endParaRPr lang="cs-CZ" sz="1200" b="1" dirty="0">
              <a:solidFill>
                <a:schemeClr val="bg1"/>
              </a:solidFill>
            </a:endParaRPr>
          </a:p>
        </p:txBody>
      </p:sp>
      <p:pic>
        <p:nvPicPr>
          <p:cNvPr id="27" name="Obrázek 26" descr="GHS08">
            <a:hlinkClick r:id="rId4" tooltip="&quot;GHS08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257" y="4431043"/>
            <a:ext cx="594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Obrázek 27" descr="GHS06">
            <a:hlinkClick r:id="rId6" tooltip="&quot;GHS06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85" y="4431043"/>
            <a:ext cx="594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ovéPole 28"/>
          <p:cNvSpPr txBox="1"/>
          <p:nvPr/>
        </p:nvSpPr>
        <p:spPr>
          <a:xfrm>
            <a:off x="7452320" y="4892677"/>
            <a:ext cx="712879" cy="25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Obr.7</a:t>
            </a:r>
            <a:endParaRPr lang="cs-CZ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File:Alder showing ozone discolourati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91878"/>
            <a:ext cx="1322761" cy="90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ovéPole 30"/>
          <p:cNvSpPr txBox="1"/>
          <p:nvPr/>
        </p:nvSpPr>
        <p:spPr>
          <a:xfrm>
            <a:off x="6156176" y="5568414"/>
            <a:ext cx="712879" cy="25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Obr.8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619671" y="2391271"/>
            <a:ext cx="1224137" cy="46166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OZON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7380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/>
      <p:bldP spid="10" grpId="0"/>
      <p:bldP spid="11" grpId="0"/>
      <p:bldP spid="22" grpId="0"/>
      <p:bldP spid="23" grpId="0"/>
      <p:bldP spid="24" grpId="0"/>
      <p:bldP spid="26" grpId="0"/>
      <p:bldP spid="29" grpId="0"/>
      <p:bldP spid="31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07504" y="908720"/>
            <a:ext cx="892899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)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59832" y="1052736"/>
            <a:ext cx="2160240" cy="584775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VÝSKYT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1988840"/>
            <a:ext cx="1512168" cy="461665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VOLNÝ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5576" y="3645024"/>
            <a:ext cx="1692188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VÁZANÝ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2607295"/>
            <a:ext cx="842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/>
              <a:t>v atmosféře tvoří plynný kyslík 21 objemových %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23529" y="4149279"/>
            <a:ext cx="867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/>
              <a:t>p</a:t>
            </a:r>
            <a:r>
              <a:rPr lang="cs-CZ" sz="2400" b="1" dirty="0" smtClean="0"/>
              <a:t>odíl  </a:t>
            </a:r>
            <a:r>
              <a:rPr lang="cs-CZ" sz="2400" b="1" dirty="0"/>
              <a:t>v zemské kůře činí 46 - 50 </a:t>
            </a:r>
            <a:r>
              <a:rPr lang="cs-CZ" sz="2400" b="1" dirty="0" smtClean="0"/>
              <a:t>% (hmotnostních)</a:t>
            </a:r>
            <a:r>
              <a:rPr lang="cs-CZ" sz="2400" b="1" dirty="0"/>
              <a:t> 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3530" y="4610944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/>
              <a:t>voda 90 % kyslíku - oceány 2/3 zemského povrchu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23530" y="5070574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/>
              <a:t>oxidy, kyslíkaté kyseliny, </a:t>
            </a:r>
            <a:r>
              <a:rPr lang="cs-CZ" sz="2400" b="1" dirty="0" err="1"/>
              <a:t>hydrogensoli</a:t>
            </a:r>
            <a:r>
              <a:rPr lang="cs-CZ" sz="2400" b="1" dirty="0"/>
              <a:t>, </a:t>
            </a:r>
            <a:r>
              <a:rPr lang="cs-CZ" sz="2400" b="1" dirty="0" smtClean="0"/>
              <a:t>hydroxidy …</a:t>
            </a:r>
            <a:endParaRPr lang="cs-CZ" sz="2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23530" y="5529107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 smtClean="0"/>
              <a:t>organické sloučeniny - </a:t>
            </a:r>
            <a:r>
              <a:rPr lang="cs-CZ" sz="2400" b="1" dirty="0"/>
              <a:t>cukry, tuky, bílkoviny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23530" y="5984505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 smtClean="0"/>
              <a:t>biogenní prvek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8613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12" grpId="0"/>
      <p:bldP spid="13" grpId="0"/>
      <p:bldP spid="14" grpId="0"/>
      <p:bldP spid="15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23528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)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051720" y="1052736"/>
            <a:ext cx="5184576" cy="584775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KOLOBĚH KYSLÍKU </a:t>
            </a:r>
            <a:endParaRPr lang="cs-CZ" sz="3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06389"/>
            <a:ext cx="8044994" cy="476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7884368" y="6289338"/>
            <a:ext cx="748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Obr.10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359120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5293</TotalTime>
  <Words>610</Words>
  <Application>Microsoft Office PowerPoint</Application>
  <PresentationFormat>Předvádění na obrazovce (4:3)</PresentationFormat>
  <Paragraphs>193</Paragraphs>
  <Slides>17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Tok</vt:lpstr>
      <vt:lpstr>2_Tok</vt:lpstr>
      <vt:lpstr>1_Tok</vt:lpstr>
      <vt:lpstr>Prezentace aplikace PowerPoint</vt:lpstr>
      <vt:lpstr>KYSLÍK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Kyslík</dc:title>
  <dc:creator>Lenovo</dc:creator>
  <cp:lastModifiedBy>Lenovo</cp:lastModifiedBy>
  <cp:revision>170</cp:revision>
  <dcterms:created xsi:type="dcterms:W3CDTF">2013-01-15T07:03:01Z</dcterms:created>
  <dcterms:modified xsi:type="dcterms:W3CDTF">2013-06-13T19:11:33Z</dcterms:modified>
</cp:coreProperties>
</file>