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6" r:id="rId4"/>
    <p:sldId id="259" r:id="rId5"/>
    <p:sldId id="260" r:id="rId6"/>
    <p:sldId id="261" r:id="rId7"/>
    <p:sldId id="262" r:id="rId8"/>
    <p:sldId id="264" r:id="rId9"/>
    <p:sldId id="265"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6018D35D-9368-4601-9D0C-023DB4CE72B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8B5B34FF-0EF6-4B3C-9D35-D5285B02F882}" type="slidenum">
              <a:rPr lang="en-US" smtClean="0"/>
              <a:t>‹#›</a:t>
            </a:fld>
            <a:endParaRPr lang="en-US" dirty="0"/>
          </a:p>
        </p:txBody>
      </p:sp>
    </p:spTree>
    <p:extLst>
      <p:ext uri="{BB962C8B-B14F-4D97-AF65-F5344CB8AC3E}">
        <p14:creationId xmlns:p14="http://schemas.microsoft.com/office/powerpoint/2010/main" val="2510420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6018D35D-9368-4601-9D0C-023DB4CE72B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8B5B34FF-0EF6-4B3C-9D35-D5285B02F882}" type="slidenum">
              <a:rPr lang="en-US" smtClean="0"/>
              <a:t>‹#›</a:t>
            </a:fld>
            <a:endParaRPr lang="en-US" dirty="0"/>
          </a:p>
        </p:txBody>
      </p:sp>
    </p:spTree>
    <p:extLst>
      <p:ext uri="{BB962C8B-B14F-4D97-AF65-F5344CB8AC3E}">
        <p14:creationId xmlns:p14="http://schemas.microsoft.com/office/powerpoint/2010/main" val="1844026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6018D35D-9368-4601-9D0C-023DB4CE72B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8B5B34FF-0EF6-4B3C-9D35-D5285B02F882}" type="slidenum">
              <a:rPr lang="en-US" smtClean="0"/>
              <a:t>‹#›</a:t>
            </a:fld>
            <a:endParaRPr lang="en-US" dirty="0"/>
          </a:p>
        </p:txBody>
      </p:sp>
    </p:spTree>
    <p:extLst>
      <p:ext uri="{BB962C8B-B14F-4D97-AF65-F5344CB8AC3E}">
        <p14:creationId xmlns:p14="http://schemas.microsoft.com/office/powerpoint/2010/main" val="2921111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6018D35D-9368-4601-9D0C-023DB4CE72B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8B5B34FF-0EF6-4B3C-9D35-D5285B02F882}" type="slidenum">
              <a:rPr lang="en-US" smtClean="0"/>
              <a:t>‹#›</a:t>
            </a:fld>
            <a:endParaRPr lang="en-US" dirty="0"/>
          </a:p>
        </p:txBody>
      </p:sp>
    </p:spTree>
    <p:extLst>
      <p:ext uri="{BB962C8B-B14F-4D97-AF65-F5344CB8AC3E}">
        <p14:creationId xmlns:p14="http://schemas.microsoft.com/office/powerpoint/2010/main" val="2793387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6018D35D-9368-4601-9D0C-023DB4CE72B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8B5B34FF-0EF6-4B3C-9D35-D5285B02F882}" type="slidenum">
              <a:rPr lang="en-US" smtClean="0"/>
              <a:t>‹#›</a:t>
            </a:fld>
            <a:endParaRPr lang="en-US" dirty="0"/>
          </a:p>
        </p:txBody>
      </p:sp>
    </p:spTree>
    <p:extLst>
      <p:ext uri="{BB962C8B-B14F-4D97-AF65-F5344CB8AC3E}">
        <p14:creationId xmlns:p14="http://schemas.microsoft.com/office/powerpoint/2010/main" val="322169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6018D35D-9368-4601-9D0C-023DB4CE72BB}"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8B5B34FF-0EF6-4B3C-9D35-D5285B02F882}" type="slidenum">
              <a:rPr lang="en-US" smtClean="0"/>
              <a:t>‹#›</a:t>
            </a:fld>
            <a:endParaRPr lang="en-US" dirty="0"/>
          </a:p>
        </p:txBody>
      </p:sp>
    </p:spTree>
    <p:extLst>
      <p:ext uri="{BB962C8B-B14F-4D97-AF65-F5344CB8AC3E}">
        <p14:creationId xmlns:p14="http://schemas.microsoft.com/office/powerpoint/2010/main" val="710223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6018D35D-9368-4601-9D0C-023DB4CE72BB}" type="datetimeFigureOut">
              <a:rPr lang="en-US" smtClean="0"/>
              <a:t>11/14/2013</a:t>
            </a:fld>
            <a:endParaRPr lang="en-US" dirty="0"/>
          </a:p>
        </p:txBody>
      </p:sp>
      <p:sp>
        <p:nvSpPr>
          <p:cNvPr id="8" name="Zástupný symbol pro zápatí 7"/>
          <p:cNvSpPr>
            <a:spLocks noGrp="1"/>
          </p:cNvSpPr>
          <p:nvPr>
            <p:ph type="ftr" sz="quarter" idx="11"/>
          </p:nvPr>
        </p:nvSpPr>
        <p:spPr/>
        <p:txBody>
          <a:bodyPr/>
          <a:lstStyle/>
          <a:p>
            <a:endParaRPr lang="en-US" dirty="0"/>
          </a:p>
        </p:txBody>
      </p:sp>
      <p:sp>
        <p:nvSpPr>
          <p:cNvPr id="9" name="Zástupný symbol pro číslo snímku 8"/>
          <p:cNvSpPr>
            <a:spLocks noGrp="1"/>
          </p:cNvSpPr>
          <p:nvPr>
            <p:ph type="sldNum" sz="quarter" idx="12"/>
          </p:nvPr>
        </p:nvSpPr>
        <p:spPr/>
        <p:txBody>
          <a:bodyPr/>
          <a:lstStyle/>
          <a:p>
            <a:fld id="{8B5B34FF-0EF6-4B3C-9D35-D5285B02F882}" type="slidenum">
              <a:rPr lang="en-US" smtClean="0"/>
              <a:t>‹#›</a:t>
            </a:fld>
            <a:endParaRPr lang="en-US" dirty="0"/>
          </a:p>
        </p:txBody>
      </p:sp>
    </p:spTree>
    <p:extLst>
      <p:ext uri="{BB962C8B-B14F-4D97-AF65-F5344CB8AC3E}">
        <p14:creationId xmlns:p14="http://schemas.microsoft.com/office/powerpoint/2010/main" val="2161071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6018D35D-9368-4601-9D0C-023DB4CE72BB}" type="datetimeFigureOut">
              <a:rPr lang="en-US" smtClean="0"/>
              <a:t>11/14/2013</a:t>
            </a:fld>
            <a:endParaRPr lang="en-US" dirty="0"/>
          </a:p>
        </p:txBody>
      </p:sp>
      <p:sp>
        <p:nvSpPr>
          <p:cNvPr id="4" name="Zástupný symbol pro zápatí 3"/>
          <p:cNvSpPr>
            <a:spLocks noGrp="1"/>
          </p:cNvSpPr>
          <p:nvPr>
            <p:ph type="ftr" sz="quarter" idx="11"/>
          </p:nvPr>
        </p:nvSpPr>
        <p:spPr/>
        <p:txBody>
          <a:bodyPr/>
          <a:lstStyle/>
          <a:p>
            <a:endParaRPr lang="en-US" dirty="0"/>
          </a:p>
        </p:txBody>
      </p:sp>
      <p:sp>
        <p:nvSpPr>
          <p:cNvPr id="5" name="Zástupný symbol pro číslo snímku 4"/>
          <p:cNvSpPr>
            <a:spLocks noGrp="1"/>
          </p:cNvSpPr>
          <p:nvPr>
            <p:ph type="sldNum" sz="quarter" idx="12"/>
          </p:nvPr>
        </p:nvSpPr>
        <p:spPr/>
        <p:txBody>
          <a:bodyPr/>
          <a:lstStyle/>
          <a:p>
            <a:fld id="{8B5B34FF-0EF6-4B3C-9D35-D5285B02F882}" type="slidenum">
              <a:rPr lang="en-US" smtClean="0"/>
              <a:t>‹#›</a:t>
            </a:fld>
            <a:endParaRPr lang="en-US" dirty="0"/>
          </a:p>
        </p:txBody>
      </p:sp>
    </p:spTree>
    <p:extLst>
      <p:ext uri="{BB962C8B-B14F-4D97-AF65-F5344CB8AC3E}">
        <p14:creationId xmlns:p14="http://schemas.microsoft.com/office/powerpoint/2010/main" val="3832648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018D35D-9368-4601-9D0C-023DB4CE72BB}" type="datetimeFigureOut">
              <a:rPr lang="en-US" smtClean="0"/>
              <a:t>11/14/2013</a:t>
            </a:fld>
            <a:endParaRPr lang="en-US" dirty="0"/>
          </a:p>
        </p:txBody>
      </p:sp>
      <p:sp>
        <p:nvSpPr>
          <p:cNvPr id="3" name="Zástupný symbol pro zápatí 2"/>
          <p:cNvSpPr>
            <a:spLocks noGrp="1"/>
          </p:cNvSpPr>
          <p:nvPr>
            <p:ph type="ftr" sz="quarter" idx="11"/>
          </p:nvPr>
        </p:nvSpPr>
        <p:spPr/>
        <p:txBody>
          <a:bodyPr/>
          <a:lstStyle/>
          <a:p>
            <a:endParaRPr lang="en-US" dirty="0"/>
          </a:p>
        </p:txBody>
      </p:sp>
      <p:sp>
        <p:nvSpPr>
          <p:cNvPr id="4" name="Zástupný symbol pro číslo snímku 3"/>
          <p:cNvSpPr>
            <a:spLocks noGrp="1"/>
          </p:cNvSpPr>
          <p:nvPr>
            <p:ph type="sldNum" sz="quarter" idx="12"/>
          </p:nvPr>
        </p:nvSpPr>
        <p:spPr/>
        <p:txBody>
          <a:bodyPr/>
          <a:lstStyle/>
          <a:p>
            <a:fld id="{8B5B34FF-0EF6-4B3C-9D35-D5285B02F882}" type="slidenum">
              <a:rPr lang="en-US" smtClean="0"/>
              <a:t>‹#›</a:t>
            </a:fld>
            <a:endParaRPr lang="en-US" dirty="0"/>
          </a:p>
        </p:txBody>
      </p:sp>
    </p:spTree>
    <p:extLst>
      <p:ext uri="{BB962C8B-B14F-4D97-AF65-F5344CB8AC3E}">
        <p14:creationId xmlns:p14="http://schemas.microsoft.com/office/powerpoint/2010/main" val="2587513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018D35D-9368-4601-9D0C-023DB4CE72BB}"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8B5B34FF-0EF6-4B3C-9D35-D5285B02F882}" type="slidenum">
              <a:rPr lang="en-US" smtClean="0"/>
              <a:t>‹#›</a:t>
            </a:fld>
            <a:endParaRPr lang="en-US" dirty="0"/>
          </a:p>
        </p:txBody>
      </p:sp>
    </p:spTree>
    <p:extLst>
      <p:ext uri="{BB962C8B-B14F-4D97-AF65-F5344CB8AC3E}">
        <p14:creationId xmlns:p14="http://schemas.microsoft.com/office/powerpoint/2010/main" val="2389195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018D35D-9368-4601-9D0C-023DB4CE72BB}"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8B5B34FF-0EF6-4B3C-9D35-D5285B02F882}" type="slidenum">
              <a:rPr lang="en-US" smtClean="0"/>
              <a:t>‹#›</a:t>
            </a:fld>
            <a:endParaRPr lang="en-US" dirty="0"/>
          </a:p>
        </p:txBody>
      </p:sp>
    </p:spTree>
    <p:extLst>
      <p:ext uri="{BB962C8B-B14F-4D97-AF65-F5344CB8AC3E}">
        <p14:creationId xmlns:p14="http://schemas.microsoft.com/office/powerpoint/2010/main" val="2404013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18D35D-9368-4601-9D0C-023DB4CE72BB}" type="datetimeFigureOut">
              <a:rPr lang="en-US" smtClean="0"/>
              <a:t>11/14/2013</a:t>
            </a:fld>
            <a:endParaRPr lang="en-US"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5B34FF-0EF6-4B3C-9D35-D5285B02F882}" type="slidenum">
              <a:rPr lang="en-US" smtClean="0"/>
              <a:t>‹#›</a:t>
            </a:fld>
            <a:endParaRPr lang="en-US" dirty="0"/>
          </a:p>
        </p:txBody>
      </p:sp>
    </p:spTree>
    <p:extLst>
      <p:ext uri="{BB962C8B-B14F-4D97-AF65-F5344CB8AC3E}">
        <p14:creationId xmlns:p14="http://schemas.microsoft.com/office/powerpoint/2010/main" val="2508421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br.fgov.be/RESEARCH/COLLECTIONS/HERBARIUM/advancedsearch.ph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File:Linn%C3%A9-Praeludia_Sponsaliorum_Plantarum.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pPr marL="0" indent="0">
              <a:buNone/>
            </a:pPr>
            <a:r>
              <a:rPr lang="cs-CZ" sz="1400" dirty="0" smtClean="0"/>
              <a:t>Jméno autora: 	Mgr. Mária Filipová</a:t>
            </a:r>
          </a:p>
          <a:p>
            <a:pPr marL="0" indent="0">
              <a:buNone/>
            </a:pPr>
            <a:r>
              <a:rPr lang="cs-CZ" sz="1400" dirty="0" smtClean="0"/>
              <a:t>Datum vytvoření:	09. 09. 2013</a:t>
            </a:r>
          </a:p>
          <a:p>
            <a:pPr marL="0" indent="0">
              <a:buNone/>
            </a:pPr>
            <a:r>
              <a:rPr lang="cs-CZ" sz="1400" dirty="0" smtClean="0"/>
              <a:t>Číslo </a:t>
            </a:r>
            <a:r>
              <a:rPr lang="cs-CZ" sz="1400" dirty="0"/>
              <a:t>DUMu</a:t>
            </a:r>
            <a:r>
              <a:rPr lang="cs-CZ" sz="1400" dirty="0"/>
              <a:t>: 	</a:t>
            </a:r>
            <a:r>
              <a:rPr lang="cs-CZ" sz="1400" dirty="0" smtClean="0"/>
              <a:t>VY_32_INOVACE_02_AJ_FT</a:t>
            </a:r>
            <a:endParaRPr lang="cs-CZ" sz="1400" dirty="0"/>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a témata pro studenty oboru  Aplikovaná chemie</a:t>
            </a:r>
          </a:p>
          <a:p>
            <a:pPr marL="0" indent="0">
              <a:buNone/>
            </a:pPr>
            <a:r>
              <a:rPr lang="cs-CZ" sz="1400" dirty="0" smtClean="0"/>
              <a:t>Téma:		</a:t>
            </a:r>
            <a:r>
              <a:rPr lang="cs-CZ" sz="1400" dirty="0" smtClean="0"/>
              <a:t>The</a:t>
            </a:r>
            <a:r>
              <a:rPr lang="cs-CZ" sz="1400" dirty="0" smtClean="0"/>
              <a:t> </a:t>
            </a:r>
            <a:r>
              <a:rPr lang="cs-CZ" sz="1400" dirty="0" smtClean="0"/>
              <a:t>history</a:t>
            </a:r>
            <a:r>
              <a:rPr lang="cs-CZ" sz="1400" dirty="0" smtClean="0"/>
              <a:t> </a:t>
            </a:r>
            <a:r>
              <a:rPr lang="cs-CZ" sz="1400" dirty="0" smtClean="0"/>
              <a:t>of</a:t>
            </a:r>
            <a:r>
              <a:rPr lang="cs-CZ" sz="1400" dirty="0" smtClean="0"/>
              <a:t> </a:t>
            </a:r>
            <a:r>
              <a:rPr lang="cs-CZ" sz="1400" dirty="0" smtClean="0"/>
              <a:t>medicine</a:t>
            </a:r>
            <a:endParaRPr lang="cs-CZ" sz="1400" dirty="0" smtClean="0"/>
          </a:p>
          <a:p>
            <a:pPr marL="0" indent="0">
              <a:buNone/>
            </a:pPr>
            <a:r>
              <a:rPr lang="cs-CZ" sz="1400" dirty="0" smtClean="0"/>
              <a:t>Klíčová slova:       	</a:t>
            </a:r>
            <a:r>
              <a:rPr lang="cs-CZ" sz="1400" dirty="0" smtClean="0"/>
              <a:t>medicine</a:t>
            </a:r>
            <a:r>
              <a:rPr lang="cs-CZ" sz="1400" dirty="0" smtClean="0"/>
              <a:t>, </a:t>
            </a:r>
            <a:r>
              <a:rPr lang="cs-CZ" sz="1400" dirty="0" smtClean="0"/>
              <a:t>ancient</a:t>
            </a:r>
            <a:r>
              <a:rPr lang="cs-CZ" sz="1400" dirty="0" smtClean="0"/>
              <a:t> </a:t>
            </a:r>
            <a:r>
              <a:rPr lang="cs-CZ" sz="1400" dirty="0" smtClean="0"/>
              <a:t>methods</a:t>
            </a:r>
            <a:r>
              <a:rPr lang="cs-CZ" sz="1400" dirty="0" smtClean="0"/>
              <a:t>, </a:t>
            </a:r>
            <a:r>
              <a:rPr lang="cs-CZ" sz="1400" dirty="0" smtClean="0"/>
              <a:t>human</a:t>
            </a:r>
            <a:r>
              <a:rPr lang="cs-CZ" sz="1400" dirty="0" smtClean="0"/>
              <a:t> body, </a:t>
            </a:r>
            <a:r>
              <a:rPr lang="cs-CZ" sz="1400" dirty="0" smtClean="0"/>
              <a:t>treatment</a:t>
            </a:r>
            <a:r>
              <a:rPr lang="cs-CZ" sz="1400" dirty="0" smtClean="0"/>
              <a:t>, </a:t>
            </a:r>
            <a:r>
              <a:rPr lang="cs-CZ" sz="1400" dirty="0" smtClean="0"/>
              <a:t>Middle</a:t>
            </a:r>
            <a:r>
              <a:rPr lang="cs-CZ" sz="1400" dirty="0" smtClean="0"/>
              <a:t> </a:t>
            </a:r>
            <a:r>
              <a:rPr lang="cs-CZ" sz="1400" dirty="0" err="1" smtClean="0"/>
              <a:t>Ages</a:t>
            </a:r>
            <a:endParaRPr lang="cs-CZ" sz="1400" dirty="0" smtClean="0"/>
          </a:p>
          <a:p>
            <a:pPr marL="0" indent="0">
              <a:buNone/>
            </a:pPr>
            <a:endParaRPr lang="cs-CZ" sz="1400" dirty="0" smtClean="0"/>
          </a:p>
          <a:p>
            <a:pPr marL="0" lvl="0" indent="0">
              <a:buNone/>
            </a:pPr>
            <a:r>
              <a:rPr lang="cs-CZ" sz="1400" dirty="0">
                <a:solidFill>
                  <a:prstClr val="black"/>
                </a:solidFill>
              </a:rPr>
              <a:t>Metodický list/anotace</a:t>
            </a:r>
            <a:r>
              <a:rPr lang="cs-CZ" sz="1400" dirty="0" smtClean="0">
                <a:solidFill>
                  <a:prstClr val="black"/>
                </a:solidFill>
              </a:rPr>
              <a:t>:</a:t>
            </a:r>
            <a:endParaRPr lang="cs-CZ" sz="1400" dirty="0" smtClean="0"/>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 Důležité je pochopení obsahu  a aktivní slovní zásoba . Studenti využívají svých znalostí z oboru chemie, biologie a mikrobiologie.</a:t>
            </a:r>
          </a:p>
          <a:p>
            <a:pPr marL="0" indent="0">
              <a:buNone/>
            </a:pPr>
            <a:r>
              <a:rPr lang="cs-CZ" sz="1400" dirty="0" smtClean="0"/>
              <a:t>Připraví krátkou prezentaci  se zajímavými  informacemi.</a:t>
            </a:r>
          </a:p>
          <a:p>
            <a:pPr marL="0" indent="0">
              <a:buNone/>
            </a:pPr>
            <a:endParaRPr lang="cs-CZ" sz="14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9593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a:xfrm>
            <a:off x="457200" y="1412776"/>
            <a:ext cx="8229600" cy="4713387"/>
          </a:xfrm>
        </p:spPr>
        <p:txBody>
          <a:bodyPr anchor="t">
            <a:normAutofit/>
          </a:bodyPr>
          <a:lstStyle/>
          <a:p>
            <a:r>
              <a:rPr lang="pt-BR" dirty="0" smtClean="0"/>
              <a:t>POLUNINOVÁ</a:t>
            </a:r>
            <a:r>
              <a:rPr lang="pt-BR" dirty="0"/>
              <a:t>, Miriam; ROBBINS, Christopher. </a:t>
            </a:r>
            <a:r>
              <a:rPr lang="pt-BR" i="1" dirty="0"/>
              <a:t>Liečivá z prírody</a:t>
            </a:r>
            <a:r>
              <a:rPr lang="pt-BR" dirty="0"/>
              <a:t>. Bratislava: Gemini, 1994, ISBN 80-7161-098-4. </a:t>
            </a:r>
            <a:endParaRPr lang="cs-CZ" dirty="0" smtClean="0">
              <a:solidFill>
                <a:prstClr val="black"/>
              </a:solidFill>
            </a:endParaRPr>
          </a:p>
          <a:p>
            <a:r>
              <a:rPr lang="cs-CZ" dirty="0">
                <a:solidFill>
                  <a:prstClr val="black"/>
                </a:solidFill>
                <a:hlinkClick r:id="rId2"/>
              </a:rPr>
              <a:t>h</a:t>
            </a:r>
            <a:r>
              <a:rPr lang="it-IT" dirty="0">
                <a:solidFill>
                  <a:prstClr val="black"/>
                </a:solidFill>
                <a:hlinkClick r:id="rId2"/>
              </a:rPr>
              <a:t>ttp://</a:t>
            </a:r>
            <a:r>
              <a:rPr lang="cs-CZ" dirty="0">
                <a:solidFill>
                  <a:prstClr val="black"/>
                </a:solidFill>
                <a:hlinkClick r:id="rId2"/>
              </a:rPr>
              <a:t>en.</a:t>
            </a:r>
            <a:r>
              <a:rPr lang="it-IT" dirty="0">
                <a:solidFill>
                  <a:prstClr val="black"/>
                </a:solidFill>
                <a:hlinkClick r:id="rId2"/>
              </a:rPr>
              <a:t>wikipedia.org</a:t>
            </a:r>
            <a:endParaRPr lang="cs-CZ" dirty="0">
              <a:solidFill>
                <a:prstClr val="black"/>
              </a:solidFill>
            </a:endParaRPr>
          </a:p>
          <a:p>
            <a:r>
              <a:rPr lang="cs-CZ" dirty="0">
                <a:solidFill>
                  <a:prstClr val="black"/>
                </a:solidFill>
              </a:rPr>
              <a:t>PHILLIPS, Janet a kol. Oxford studijní slovník. Oxford: Oxford University Press, 2010, ISBN 978019 430655 3. </a:t>
            </a:r>
          </a:p>
          <a:p>
            <a:endParaRPr lang="en-US" dirty="0">
              <a:solidFill>
                <a:prstClr val="black"/>
              </a:solidFill>
            </a:endParaRPr>
          </a:p>
          <a:p>
            <a:endParaRPr lang="cs-CZ" dirty="0" smtClean="0">
              <a:solidFill>
                <a:prstClr val="black"/>
              </a:solidFill>
            </a:endParaRPr>
          </a:p>
        </p:txBody>
      </p:sp>
    </p:spTree>
    <p:extLst>
      <p:ext uri="{BB962C8B-B14F-4D97-AF65-F5344CB8AC3E}">
        <p14:creationId xmlns:p14="http://schemas.microsoft.com/office/powerpoint/2010/main" val="562481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The</a:t>
            </a:r>
            <a:r>
              <a:rPr lang="cs-CZ" dirty="0" smtClean="0"/>
              <a:t> </a:t>
            </a:r>
            <a:r>
              <a:rPr lang="cs-CZ" dirty="0" err="1" smtClean="0"/>
              <a:t>history</a:t>
            </a:r>
            <a:r>
              <a:rPr lang="cs-CZ" dirty="0" smtClean="0"/>
              <a:t> </a:t>
            </a:r>
            <a:r>
              <a:rPr lang="cs-CZ" dirty="0" err="1" smtClean="0"/>
              <a:t>of</a:t>
            </a:r>
            <a:r>
              <a:rPr lang="cs-CZ" dirty="0" smtClean="0"/>
              <a:t> </a:t>
            </a:r>
            <a:r>
              <a:rPr lang="cs-CZ" dirty="0" err="1" smtClean="0"/>
              <a:t>medicine</a:t>
            </a:r>
            <a:r>
              <a:rPr lang="cs-CZ" dirty="0" smtClean="0"/>
              <a:t> - 2</a:t>
            </a:r>
            <a:endParaRPr lang="en-US" dirty="0"/>
          </a:p>
        </p:txBody>
      </p:sp>
    </p:spTree>
    <p:extLst>
      <p:ext uri="{BB962C8B-B14F-4D97-AF65-F5344CB8AC3E}">
        <p14:creationId xmlns:p14="http://schemas.microsoft.com/office/powerpoint/2010/main" val="3457987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Medicine</a:t>
            </a:r>
            <a:r>
              <a:rPr lang="cs-CZ" dirty="0" smtClean="0"/>
              <a:t> in </a:t>
            </a:r>
            <a:r>
              <a:rPr lang="cs-CZ" dirty="0" err="1" smtClean="0"/>
              <a:t>Middle</a:t>
            </a:r>
            <a:r>
              <a:rPr lang="cs-CZ" dirty="0" smtClean="0"/>
              <a:t> </a:t>
            </a:r>
            <a:r>
              <a:rPr lang="cs-CZ" dirty="0" err="1" smtClean="0"/>
              <a:t>Ages</a:t>
            </a:r>
            <a:endParaRPr lang="en-US" dirty="0"/>
          </a:p>
        </p:txBody>
      </p:sp>
      <p:sp>
        <p:nvSpPr>
          <p:cNvPr id="3" name="Podnadpis 2"/>
          <p:cNvSpPr>
            <a:spLocks noGrp="1"/>
          </p:cNvSpPr>
          <p:nvPr>
            <p:ph type="subTitle" idx="1"/>
          </p:nvPr>
        </p:nvSpPr>
        <p:spPr/>
        <p:txBody>
          <a:bodyPr/>
          <a:lstStyle/>
          <a:p>
            <a:r>
              <a:rPr lang="cs-CZ" dirty="0" err="1" smtClean="0"/>
              <a:t>Medicine</a:t>
            </a:r>
            <a:r>
              <a:rPr lang="cs-CZ" dirty="0" smtClean="0"/>
              <a:t> in </a:t>
            </a:r>
            <a:r>
              <a:rPr lang="cs-CZ" dirty="0" err="1" smtClean="0"/>
              <a:t>Islamic</a:t>
            </a:r>
            <a:r>
              <a:rPr lang="cs-CZ" dirty="0" smtClean="0"/>
              <a:t> </a:t>
            </a:r>
            <a:r>
              <a:rPr lang="cs-CZ" dirty="0" err="1" smtClean="0"/>
              <a:t>World</a:t>
            </a:r>
            <a:endParaRPr lang="cs-CZ" dirty="0" smtClean="0"/>
          </a:p>
          <a:p>
            <a:r>
              <a:rPr lang="cs-CZ" dirty="0" err="1" smtClean="0"/>
              <a:t>Renaissance</a:t>
            </a:r>
            <a:endParaRPr lang="cs-CZ" dirty="0" smtClean="0"/>
          </a:p>
          <a:p>
            <a:r>
              <a:rPr lang="cs-CZ" dirty="0" err="1" smtClean="0"/>
              <a:t>Herbarium</a:t>
            </a:r>
            <a:endParaRPr lang="en-US" dirty="0" smtClean="0"/>
          </a:p>
          <a:p>
            <a:endParaRPr lang="en-US" dirty="0"/>
          </a:p>
        </p:txBody>
      </p:sp>
    </p:spTree>
    <p:extLst>
      <p:ext uri="{BB962C8B-B14F-4D97-AF65-F5344CB8AC3E}">
        <p14:creationId xmlns:p14="http://schemas.microsoft.com/office/powerpoint/2010/main" val="1025101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Medicine in Islamic World</a:t>
            </a:r>
            <a:br>
              <a:rPr lang="en-US" dirty="0" smtClean="0"/>
            </a:br>
            <a:endParaRPr lang="en-US" dirty="0"/>
          </a:p>
        </p:txBody>
      </p:sp>
      <p:sp>
        <p:nvSpPr>
          <p:cNvPr id="3" name="Zástupný symbol pro obsah 2"/>
          <p:cNvSpPr>
            <a:spLocks noGrp="1"/>
          </p:cNvSpPr>
          <p:nvPr>
            <p:ph idx="1"/>
          </p:nvPr>
        </p:nvSpPr>
        <p:spPr/>
        <p:txBody>
          <a:bodyPr>
            <a:normAutofit fontScale="70000" lnSpcReduction="20000"/>
          </a:bodyPr>
          <a:lstStyle/>
          <a:p>
            <a:r>
              <a:rPr lang="en-US" dirty="0" smtClean="0"/>
              <a:t>medicine was a central part of medieval Islamic culture</a:t>
            </a:r>
          </a:p>
          <a:p>
            <a:r>
              <a:rPr lang="en-US" dirty="0" smtClean="0"/>
              <a:t>Latin translations of Arabic medical works had a significant influence on the development of medicine in the high Middle Ages and early Renaissance</a:t>
            </a:r>
          </a:p>
          <a:p>
            <a:r>
              <a:rPr lang="en-US" dirty="0" smtClean="0"/>
              <a:t>Medieval Islam developed hospitals, expanded the practice of surgery. Important physician of this time was </a:t>
            </a:r>
            <a:r>
              <a:rPr lang="en-US" dirty="0" smtClean="0"/>
              <a:t>Ibn</a:t>
            </a:r>
            <a:r>
              <a:rPr lang="en-US" dirty="0" smtClean="0"/>
              <a:t> </a:t>
            </a:r>
            <a:r>
              <a:rPr lang="en-US" dirty="0" smtClean="0"/>
              <a:t>Sina</a:t>
            </a:r>
            <a:r>
              <a:rPr lang="en-US" dirty="0" smtClean="0"/>
              <a:t> (Avicenna), his knowledge was recorded in many books and was also influential on the physicians of later medieval Europe.</a:t>
            </a:r>
          </a:p>
          <a:p>
            <a:r>
              <a:rPr lang="en-US" dirty="0" smtClean="0"/>
              <a:t>Medical contributions made by Medieval Islam involved the development of the human anatomy and included the use of plants as a type of medicine. Medieval Islamic physicians used natural substances as a source of medicinal drugs.</a:t>
            </a:r>
          </a:p>
          <a:p>
            <a:r>
              <a:rPr lang="en-US" dirty="0" smtClean="0"/>
              <a:t>The birth of pharmacy as an independent, well-defined profession was established in the early ninth century by Muslim scholars.</a:t>
            </a:r>
            <a:endParaRPr lang="en-US" dirty="0"/>
          </a:p>
        </p:txBody>
      </p:sp>
    </p:spTree>
    <p:extLst>
      <p:ext uri="{BB962C8B-B14F-4D97-AF65-F5344CB8AC3E}">
        <p14:creationId xmlns:p14="http://schemas.microsoft.com/office/powerpoint/2010/main" val="3189317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Renaissance </a:t>
            </a:r>
            <a:endParaRPr lang="en-US" dirty="0"/>
          </a:p>
        </p:txBody>
      </p:sp>
      <p:sp>
        <p:nvSpPr>
          <p:cNvPr id="3" name="Zástupný symbol pro obsah 2"/>
          <p:cNvSpPr>
            <a:spLocks noGrp="1"/>
          </p:cNvSpPr>
          <p:nvPr>
            <p:ph idx="1"/>
          </p:nvPr>
        </p:nvSpPr>
        <p:spPr/>
        <p:txBody>
          <a:bodyPr>
            <a:normAutofit fontScale="85000" lnSpcReduction="10000"/>
          </a:bodyPr>
          <a:lstStyle/>
          <a:p>
            <a:r>
              <a:rPr lang="en-US" dirty="0" smtClean="0"/>
              <a:t>There is debate about the extent to which the Renaissance improved the culture of the Middle Ages</a:t>
            </a:r>
            <a:r>
              <a:rPr lang="cs-CZ" dirty="0" smtClean="0"/>
              <a:t> and </a:t>
            </a:r>
            <a:r>
              <a:rPr lang="cs-CZ" dirty="0" smtClean="0"/>
              <a:t>brought</a:t>
            </a:r>
            <a:r>
              <a:rPr lang="cs-CZ" dirty="0" smtClean="0"/>
              <a:t> </a:t>
            </a:r>
            <a:r>
              <a:rPr lang="en-US" dirty="0" smtClean="0"/>
              <a:t>the progress towards the modern age.</a:t>
            </a:r>
            <a:endParaRPr lang="cs-CZ" dirty="0" smtClean="0"/>
          </a:p>
          <a:p>
            <a:r>
              <a:rPr lang="cs-CZ" dirty="0"/>
              <a:t>o</a:t>
            </a:r>
            <a:r>
              <a:rPr lang="en-US" dirty="0" smtClean="0"/>
              <a:t>ne of the most important inventions of the Renaissance was the </a:t>
            </a:r>
            <a:r>
              <a:rPr lang="en-US" dirty="0" smtClean="0"/>
              <a:t>printing </a:t>
            </a:r>
            <a:r>
              <a:rPr lang="en-US" dirty="0"/>
              <a:t>p</a:t>
            </a:r>
            <a:r>
              <a:rPr lang="en-US" dirty="0" smtClean="0"/>
              <a:t>ress</a:t>
            </a:r>
            <a:endParaRPr lang="cs-CZ" dirty="0" smtClean="0"/>
          </a:p>
          <a:p>
            <a:r>
              <a:rPr lang="cs-CZ" dirty="0"/>
              <a:t>t</a:t>
            </a:r>
            <a:r>
              <a:rPr lang="en-US" dirty="0" smtClean="0"/>
              <a:t>he </a:t>
            </a:r>
            <a:r>
              <a:rPr lang="cs-CZ" dirty="0" smtClean="0"/>
              <a:t>m</a:t>
            </a:r>
            <a:r>
              <a:rPr lang="en-US" dirty="0" smtClean="0"/>
              <a:t>icroscope</a:t>
            </a:r>
            <a:r>
              <a:rPr lang="en-US" dirty="0" smtClean="0"/>
              <a:t> was another very important invention</a:t>
            </a:r>
            <a:endParaRPr lang="cs-CZ" dirty="0" smtClean="0"/>
          </a:p>
          <a:p>
            <a:r>
              <a:rPr lang="cs-CZ" dirty="0"/>
              <a:t>t</a:t>
            </a:r>
            <a:r>
              <a:rPr lang="en-US" dirty="0" smtClean="0"/>
              <a:t>he known world expanded for Europeans, as they discovered the Americas and explored the continents of Asia and Africa, making contact with new peoples and civilizations. New medicinal plants and treatments were brought to </a:t>
            </a:r>
            <a:r>
              <a:rPr lang="en-US" dirty="0" smtClean="0"/>
              <a:t>Europe.</a:t>
            </a:r>
            <a:endParaRPr lang="en-US" dirty="0"/>
          </a:p>
        </p:txBody>
      </p:sp>
    </p:spTree>
    <p:extLst>
      <p:ext uri="{BB962C8B-B14F-4D97-AF65-F5344CB8AC3E}">
        <p14:creationId xmlns:p14="http://schemas.microsoft.com/office/powerpoint/2010/main" val="3813281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Herbaria</a:t>
            </a:r>
            <a:endParaRPr lang="en-US" dirty="0"/>
          </a:p>
        </p:txBody>
      </p:sp>
      <p:sp>
        <p:nvSpPr>
          <p:cNvPr id="3" name="Zástupný symbol pro obsah 2"/>
          <p:cNvSpPr>
            <a:spLocks noGrp="1"/>
          </p:cNvSpPr>
          <p:nvPr>
            <p:ph idx="1"/>
          </p:nvPr>
        </p:nvSpPr>
        <p:spPr/>
        <p:txBody>
          <a:bodyPr>
            <a:normAutofit fontScale="92500" lnSpcReduction="10000"/>
          </a:bodyPr>
          <a:lstStyle/>
          <a:p>
            <a:r>
              <a:rPr lang="en-US" dirty="0" smtClean="0"/>
              <a:t>A </a:t>
            </a:r>
            <a:r>
              <a:rPr lang="en-US" dirty="0" smtClean="0"/>
              <a:t>herbarium </a:t>
            </a:r>
            <a:r>
              <a:rPr lang="cs-CZ" dirty="0" smtClean="0"/>
              <a:t> </a:t>
            </a:r>
            <a:r>
              <a:rPr lang="en-US" dirty="0" smtClean="0"/>
              <a:t>– </a:t>
            </a:r>
            <a:r>
              <a:rPr lang="en-US" dirty="0" smtClean="0"/>
              <a:t> </a:t>
            </a:r>
            <a:r>
              <a:rPr lang="en-US" dirty="0" smtClean="0"/>
              <a:t>a collection of preserved plant specimens</a:t>
            </a:r>
            <a:endParaRPr lang="cs-CZ" dirty="0" smtClean="0"/>
          </a:p>
          <a:p>
            <a:r>
              <a:rPr lang="en-US" dirty="0" smtClean="0"/>
              <a:t>No matter the method of preservation, detailed information on where and when the plant was collected, habitat, </a:t>
            </a:r>
            <a:r>
              <a:rPr lang="en-US" dirty="0" smtClean="0"/>
              <a:t>colo</a:t>
            </a:r>
            <a:r>
              <a:rPr lang="cs-CZ" dirty="0" smtClean="0"/>
              <a:t>u</a:t>
            </a:r>
            <a:r>
              <a:rPr lang="en-US" dirty="0" smtClean="0"/>
              <a:t>r (since it may fade over time), and the name of the collector is included.</a:t>
            </a:r>
            <a:endParaRPr lang="cs-CZ" dirty="0" smtClean="0"/>
          </a:p>
          <a:p>
            <a:r>
              <a:rPr lang="en-US" dirty="0" smtClean="0"/>
              <a:t>Virtual herbaria are established in part to increase the longevity of specimens</a:t>
            </a:r>
            <a:endParaRPr lang="cs-CZ" dirty="0" smtClean="0"/>
          </a:p>
          <a:p>
            <a:r>
              <a:rPr lang="en-US" dirty="0" smtClean="0">
                <a:hlinkClick r:id="rId2"/>
              </a:rPr>
              <a:t>http://www.br.fgov.be/RESEARCH/COLLECTIONS/HERBARIUM/advancedsearch.php</a:t>
            </a:r>
            <a:endParaRPr lang="en-US" dirty="0"/>
          </a:p>
        </p:txBody>
      </p:sp>
    </p:spTree>
    <p:extLst>
      <p:ext uri="{BB962C8B-B14F-4D97-AF65-F5344CB8AC3E}">
        <p14:creationId xmlns:p14="http://schemas.microsoft.com/office/powerpoint/2010/main" val="318433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Carl Linnaeus</a:t>
            </a:r>
            <a:endParaRPr lang="en-US" dirty="0"/>
          </a:p>
        </p:txBody>
      </p:sp>
      <p:sp>
        <p:nvSpPr>
          <p:cNvPr id="3" name="Zástupný symbol pro obsah 2"/>
          <p:cNvSpPr>
            <a:spLocks noGrp="1"/>
          </p:cNvSpPr>
          <p:nvPr>
            <p:ph idx="1"/>
          </p:nvPr>
        </p:nvSpPr>
        <p:spPr/>
        <p:txBody>
          <a:bodyPr>
            <a:normAutofit/>
          </a:bodyPr>
          <a:lstStyle/>
          <a:p>
            <a:r>
              <a:rPr lang="en-US" dirty="0" smtClean="0"/>
              <a:t>Carl Linnaeus was a Swedish botanist, physician, and zoologist, who laid the foundations for the modern biological naming scheme of binomial nomenclature. He is known as the father of modern taxonomy, and is also considered one of the fathers of modern ecology. Many of his writings were in Latin, and his name is rendered in Latin as </a:t>
            </a:r>
            <a:r>
              <a:rPr lang="en-US" dirty="0" err="1" smtClean="0"/>
              <a:t>Carolus</a:t>
            </a:r>
            <a:r>
              <a:rPr lang="en-US" dirty="0" smtClean="0"/>
              <a:t> </a:t>
            </a:r>
            <a:r>
              <a:rPr lang="en-US" dirty="0" smtClean="0"/>
              <a:t>Linnaeus</a:t>
            </a:r>
            <a:r>
              <a:rPr lang="cs-CZ" dirty="0" smtClean="0"/>
              <a:t>.</a:t>
            </a:r>
            <a:endParaRPr lang="en-US" dirty="0"/>
          </a:p>
        </p:txBody>
      </p:sp>
    </p:spTree>
    <p:extLst>
      <p:ext uri="{BB962C8B-B14F-4D97-AF65-F5344CB8AC3E}">
        <p14:creationId xmlns:p14="http://schemas.microsoft.com/office/powerpoint/2010/main" val="1912498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Praeludia</a:t>
            </a:r>
            <a:r>
              <a:rPr lang="en-US" dirty="0" smtClean="0"/>
              <a:t> </a:t>
            </a:r>
            <a:r>
              <a:rPr lang="en-US" dirty="0" smtClean="0"/>
              <a:t>Sponsaliorum</a:t>
            </a:r>
            <a:r>
              <a:rPr lang="en-US" dirty="0" smtClean="0"/>
              <a:t> </a:t>
            </a:r>
            <a:r>
              <a:rPr lang="en-US" dirty="0" smtClean="0"/>
              <a:t>Plantarum</a:t>
            </a:r>
            <a:r>
              <a:rPr lang="en-US" dirty="0" smtClean="0"/>
              <a:t> </a:t>
            </a:r>
            <a:r>
              <a:rPr lang="cs-CZ" dirty="0" smtClean="0"/>
              <a:t>– pic.1</a:t>
            </a:r>
            <a:endParaRPr lang="en-US" dirty="0"/>
          </a:p>
        </p:txBody>
      </p:sp>
      <p:sp>
        <p:nvSpPr>
          <p:cNvPr id="3" name="Zástupný symbol pro obsah 2"/>
          <p:cNvSpPr>
            <a:spLocks noGrp="1"/>
          </p:cNvSpPr>
          <p:nvPr>
            <p:ph idx="1"/>
          </p:nvPr>
        </p:nvSpPr>
        <p:spPr/>
        <p:txBody>
          <a:bodyPr anchor="t"/>
          <a:lstStyle/>
          <a:p>
            <a:pPr marL="0" indent="0" algn="ctr">
              <a:buNone/>
            </a:pPr>
            <a:r>
              <a:rPr lang="en-US" dirty="0" smtClean="0"/>
              <a:t>In 1729, Linnaeus wrote a thesis, </a:t>
            </a:r>
            <a:r>
              <a:rPr lang="en-US" i="1" dirty="0" smtClean="0"/>
              <a:t>Praeludia</a:t>
            </a:r>
            <a:r>
              <a:rPr lang="en-US" i="1" dirty="0" smtClean="0"/>
              <a:t> </a:t>
            </a:r>
            <a:r>
              <a:rPr lang="en-US" i="1" dirty="0" smtClean="0"/>
              <a:t>Sponsaliorum</a:t>
            </a:r>
            <a:r>
              <a:rPr lang="en-US" i="1" dirty="0" smtClean="0"/>
              <a:t> </a:t>
            </a:r>
            <a:r>
              <a:rPr lang="en-US" i="1" dirty="0" smtClean="0"/>
              <a:t>Plantarum</a:t>
            </a:r>
            <a:r>
              <a:rPr lang="en-US" i="1" dirty="0" smtClean="0"/>
              <a:t> </a:t>
            </a:r>
            <a:r>
              <a:rPr lang="en-US" dirty="0" smtClean="0"/>
              <a:t>on plant sexual reproduction.</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3284984"/>
            <a:ext cx="293370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27946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en-US" dirty="0"/>
          </a:p>
        </p:txBody>
      </p:sp>
      <p:sp>
        <p:nvSpPr>
          <p:cNvPr id="3" name="Zástupný symbol pro obsah 2"/>
          <p:cNvSpPr>
            <a:spLocks noGrp="1"/>
          </p:cNvSpPr>
          <p:nvPr>
            <p:ph idx="1"/>
          </p:nvPr>
        </p:nvSpPr>
        <p:spPr/>
        <p:txBody>
          <a:bodyPr/>
          <a:lstStyle/>
          <a:p>
            <a:r>
              <a:rPr lang="cs-CZ" dirty="0" smtClean="0"/>
              <a:t>Pic. 1 - </a:t>
            </a:r>
            <a:r>
              <a:rPr lang="it-IT" dirty="0" smtClean="0"/>
              <a:t>CARL VON LINNÉ. http</a:t>
            </a:r>
            <a:r>
              <a:rPr lang="it-IT" smtClean="0"/>
              <a:t>://en.wikipedia.org/wiki[online</a:t>
            </a:r>
            <a:r>
              <a:rPr lang="it-IT" dirty="0" smtClean="0"/>
              <a:t>]. [cit.</a:t>
            </a:r>
            <a:r>
              <a:rPr lang="cs-CZ" dirty="0" smtClean="0"/>
              <a:t> 09</a:t>
            </a:r>
            <a:r>
              <a:rPr lang="it-IT" dirty="0" smtClean="0"/>
              <a:t>.</a:t>
            </a:r>
            <a:r>
              <a:rPr lang="cs-CZ" dirty="0" smtClean="0"/>
              <a:t>09</a:t>
            </a:r>
            <a:r>
              <a:rPr lang="it-IT" dirty="0" smtClean="0"/>
              <a:t>.2013]. Dostupný na WWW: </a:t>
            </a:r>
            <a:r>
              <a:rPr lang="it-IT" dirty="0" smtClean="0">
                <a:hlinkClick r:id="rId2"/>
              </a:rPr>
              <a:t>http://en.wikipedia.org/wiki/File:Linn%C3%A9-Praeludia_Sponsaliorum_Plantarum.jpg </a:t>
            </a:r>
            <a:endParaRPr lang="en-US" dirty="0"/>
          </a:p>
        </p:txBody>
      </p:sp>
    </p:spTree>
    <p:extLst>
      <p:ext uri="{BB962C8B-B14F-4D97-AF65-F5344CB8AC3E}">
        <p14:creationId xmlns:p14="http://schemas.microsoft.com/office/powerpoint/2010/main" val="1314975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478</Words>
  <Application>Microsoft Office PowerPoint</Application>
  <PresentationFormat>Předvádění na obrazovce (4:3)</PresentationFormat>
  <Paragraphs>46</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Prezentace aplikace PowerPoint</vt:lpstr>
      <vt:lpstr>The history of medicine - 2</vt:lpstr>
      <vt:lpstr>Medicine in Middle Ages</vt:lpstr>
      <vt:lpstr>Medicine in Islamic World </vt:lpstr>
      <vt:lpstr>Renaissance </vt:lpstr>
      <vt:lpstr>Herbaria</vt:lpstr>
      <vt:lpstr>Carl Linnaeus</vt:lpstr>
      <vt:lpstr>Praeludia Sponsaliorum Plantarum – pic.1</vt:lpstr>
      <vt:lpstr>Zdroje</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8</cp:revision>
  <dcterms:created xsi:type="dcterms:W3CDTF">2013-11-04T19:36:57Z</dcterms:created>
  <dcterms:modified xsi:type="dcterms:W3CDTF">2013-11-14T18:53:43Z</dcterms:modified>
</cp:coreProperties>
</file>