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6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A1-FF34-42AD-99F8-BB4E2815763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4A78-685A-44AD-AEEC-A5ED0067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3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A1-FF34-42AD-99F8-BB4E2815763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4A78-685A-44AD-AEEC-A5ED0067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255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A1-FF34-42AD-99F8-BB4E2815763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4A78-685A-44AD-AEEC-A5ED0067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2901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43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863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3831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414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0379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0842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100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63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A1-FF34-42AD-99F8-BB4E2815763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4A78-685A-44AD-AEEC-A5ED0067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142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37038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408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45628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71102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2213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234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4753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73770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906837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744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A1-FF34-42AD-99F8-BB4E2815763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4A78-685A-44AD-AEEC-A5ED0067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87387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6589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9989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3937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13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A1-FF34-42AD-99F8-BB4E2815763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4A78-685A-44AD-AEEC-A5ED0067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76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A1-FF34-42AD-99F8-BB4E2815763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4A78-685A-44AD-AEEC-A5ED0067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9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A1-FF34-42AD-99F8-BB4E2815763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4A78-685A-44AD-AEEC-A5ED0067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88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A1-FF34-42AD-99F8-BB4E2815763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4A78-685A-44AD-AEEC-A5ED0067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12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A1-FF34-42AD-99F8-BB4E2815763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4A78-685A-44AD-AEEC-A5ED0067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9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396A1-FF34-42AD-99F8-BB4E2815763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D4A78-685A-44AD-AEEC-A5ED0067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0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396A1-FF34-42AD-99F8-BB4E28157632}" type="datetimeFigureOut">
              <a:rPr lang="en-US" smtClean="0"/>
              <a:t>6/24/2013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D4A78-685A-44AD-AEEC-A5ED00670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10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6728A-95B5-4D06-BDD1-59D7212BF12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6/24/2013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A5798-2187-46C3-8895-4BE096AF50A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377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792CD-F765-448A-B1CD-0D0296366816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24.6.2013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11B26-EAAA-43F1-9971-7169B2713914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7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1400" dirty="0" smtClean="0"/>
              <a:t>Jméno autora: 	Mgr. Mária Filipová</a:t>
            </a:r>
          </a:p>
          <a:p>
            <a:pPr marL="0" indent="0">
              <a:buNone/>
            </a:pPr>
            <a:r>
              <a:rPr lang="cs-CZ" sz="1400" dirty="0" smtClean="0"/>
              <a:t>Datum vytvoření:	12. 05. 2013</a:t>
            </a:r>
          </a:p>
          <a:p>
            <a:pPr marL="0" indent="0">
              <a:buNone/>
            </a:pPr>
            <a:r>
              <a:rPr lang="cs-CZ" sz="1400" dirty="0" smtClean="0"/>
              <a:t>Číslo </a:t>
            </a:r>
            <a:r>
              <a:rPr lang="cs-CZ" sz="1400" dirty="0" err="1"/>
              <a:t>DUMu</a:t>
            </a:r>
            <a:r>
              <a:rPr lang="cs-CZ" sz="1400" dirty="0"/>
              <a:t>: 	VY_32_INOVACE_02_AJ_EP</a:t>
            </a:r>
          </a:p>
          <a:p>
            <a:pPr marL="0" indent="0">
              <a:buNone/>
            </a:pPr>
            <a:r>
              <a:rPr lang="cs-CZ" sz="1400" dirty="0" smtClean="0"/>
              <a:t>Ročník:                	1. – 4. ročník </a:t>
            </a:r>
          </a:p>
          <a:p>
            <a:pPr marL="0" indent="0">
              <a:buNone/>
            </a:pPr>
            <a:r>
              <a:rPr lang="cs-CZ" sz="1400" dirty="0" smtClean="0"/>
              <a:t>Vzdělávací oblast:	Jazyk a jazyková komunikace</a:t>
            </a:r>
          </a:p>
          <a:p>
            <a:pPr marL="0" indent="0">
              <a:buNone/>
            </a:pPr>
            <a:r>
              <a:rPr lang="cs-CZ" sz="1400" dirty="0" smtClean="0"/>
              <a:t>Vzdělávací obor:     	Anglický jazyk</a:t>
            </a:r>
          </a:p>
          <a:p>
            <a:pPr marL="0" indent="0">
              <a:buNone/>
            </a:pPr>
            <a:r>
              <a:rPr lang="cs-CZ" sz="1400" dirty="0" smtClean="0"/>
              <a:t>Tematický okruh:  	</a:t>
            </a:r>
            <a:r>
              <a:rPr lang="cs-CZ" sz="1400" dirty="0"/>
              <a:t>odborná slovní zásoba pro studenty ekonomických </a:t>
            </a:r>
            <a:r>
              <a:rPr lang="cs-CZ" sz="1400" dirty="0" smtClean="0"/>
              <a:t>oborů</a:t>
            </a:r>
            <a:br>
              <a:rPr lang="cs-CZ" sz="1400" dirty="0" smtClean="0"/>
            </a:br>
            <a:r>
              <a:rPr lang="cs-CZ" sz="1400" dirty="0" smtClean="0"/>
              <a:t>		(</a:t>
            </a:r>
            <a:r>
              <a:rPr lang="cs-CZ" sz="1400" dirty="0"/>
              <a:t>Ekonomika a </a:t>
            </a:r>
            <a:r>
              <a:rPr lang="cs-CZ" sz="1400" dirty="0" smtClean="0"/>
              <a:t>podnikání</a:t>
            </a:r>
            <a:r>
              <a:rPr lang="cs-CZ" sz="1400" dirty="0"/>
              <a:t>, Obchodník, Podnikání)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Klíčová slova:       	hospodářský proces, výroba</a:t>
            </a:r>
            <a:r>
              <a:rPr lang="cs-CZ" sz="1400" dirty="0" smtClean="0"/>
              <a:t>, kapitál</a:t>
            </a:r>
            <a:r>
              <a:rPr lang="cs-CZ" sz="1400" dirty="0" smtClean="0"/>
              <a:t>, práce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Metodický list/anotace:</a:t>
            </a:r>
            <a:endParaRPr lang="cs-CZ" sz="1400" dirty="0"/>
          </a:p>
          <a:p>
            <a:pPr marL="0" indent="0">
              <a:buNone/>
            </a:pPr>
            <a:r>
              <a:rPr lang="cs-CZ" sz="1400" dirty="0" smtClean="0"/>
              <a:t>Materiál slouží k seznámení se základní odbornou slovní zásobou pro studenty ekonomických oborů. Jedná se zejména o termíny z oblasti ekonomie. </a:t>
            </a:r>
          </a:p>
          <a:p>
            <a:pPr marL="0" indent="0">
              <a:buNone/>
            </a:pPr>
            <a:r>
              <a:rPr lang="cs-CZ" sz="1400" dirty="0" smtClean="0"/>
              <a:t>Studenti odhadují na základě svých znalostí význam slov. V případě potřeby pracují se slovníkem.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61037" cy="957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7178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alibri"/>
              </a:rPr>
              <a:t>JURASZKOVÁ ING, Marcela.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Podniková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ekonomika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I: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Učební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texty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pro 1.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ročník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.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Střední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obchodu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služeb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podnikání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a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Vyšší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odborná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dirty="0" err="1">
                <a:solidFill>
                  <a:prstClr val="black"/>
                </a:solidFill>
                <a:latin typeface="Calibri"/>
              </a:rPr>
              <a:t>škola</a:t>
            </a:r>
            <a:r>
              <a:rPr lang="en-US" dirty="0">
                <a:solidFill>
                  <a:prstClr val="black"/>
                </a:solidFill>
                <a:latin typeface="Calibri"/>
              </a:rPr>
              <a:t>, 2012. </a:t>
            </a:r>
            <a:endParaRPr lang="cs-CZ" dirty="0">
              <a:solidFill>
                <a:prstClr val="black"/>
              </a:solidFill>
              <a:latin typeface="Calibri"/>
            </a:endParaRPr>
          </a:p>
          <a:p>
            <a:pPr lvl="0"/>
            <a:r>
              <a:rPr lang="cs-CZ" dirty="0">
                <a:solidFill>
                  <a:prstClr val="black"/>
                </a:solidFill>
                <a:latin typeface="Calibri"/>
              </a:rPr>
              <a:t>PHILLIPS, Janet a kol. Oxford studijní slovník. Oxford: Oxford University Press, 2010, ISBN 978019 430655 3.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712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</a:t>
            </a:r>
            <a:r>
              <a:rPr lang="en-US" dirty="0" err="1" smtClean="0"/>
              <a:t>conomic</a:t>
            </a:r>
            <a:r>
              <a:rPr lang="en-US" dirty="0" smtClean="0"/>
              <a:t>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734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E</a:t>
            </a:r>
            <a:r>
              <a:rPr lang="en-US" dirty="0" err="1" smtClean="0"/>
              <a:t>conomic</a:t>
            </a:r>
            <a:r>
              <a:rPr lang="en-US" dirty="0" smtClean="0"/>
              <a:t> process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a </a:t>
            </a:r>
            <a:r>
              <a:rPr lang="en-US" dirty="0" smtClean="0"/>
              <a:t>process affecting the production and development and management of material </a:t>
            </a:r>
            <a:r>
              <a:rPr lang="en-US" dirty="0" err="1" smtClean="0"/>
              <a:t>wealt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includes</a:t>
            </a:r>
            <a:r>
              <a:rPr lang="cs-CZ" dirty="0" smtClean="0"/>
              <a:t> 4 </a:t>
            </a:r>
            <a:r>
              <a:rPr lang="cs-CZ" dirty="0" err="1" smtClean="0"/>
              <a:t>activities</a:t>
            </a:r>
            <a:r>
              <a:rPr lang="cs-CZ" dirty="0" smtClean="0"/>
              <a:t>:</a:t>
            </a:r>
          </a:p>
          <a:p>
            <a:endParaRPr lang="cs-CZ" dirty="0" smtClean="0"/>
          </a:p>
          <a:p>
            <a:pPr marL="514350" indent="-514350">
              <a:buFont typeface="+mj-lt"/>
              <a:buAutoNum type="arabicParenR"/>
            </a:pPr>
            <a:r>
              <a:rPr lang="cs-CZ" dirty="0" err="1" smtClean="0"/>
              <a:t>production</a:t>
            </a:r>
            <a:endParaRPr lang="cs-CZ" dirty="0" smtClean="0"/>
          </a:p>
          <a:p>
            <a:pPr marL="514350" indent="-514350">
              <a:buFont typeface="+mj-lt"/>
              <a:buAutoNum type="arabicParenR"/>
            </a:pPr>
            <a:r>
              <a:rPr lang="cs-CZ" dirty="0" err="1" smtClean="0"/>
              <a:t>distribution</a:t>
            </a:r>
            <a:endParaRPr lang="cs-CZ" dirty="0" smtClean="0"/>
          </a:p>
          <a:p>
            <a:pPr marL="514350" indent="-514350">
              <a:buFont typeface="+mj-lt"/>
              <a:buAutoNum type="arabicParenR"/>
            </a:pPr>
            <a:r>
              <a:rPr lang="cs-CZ" dirty="0" smtClean="0"/>
              <a:t>barter</a:t>
            </a:r>
          </a:p>
          <a:p>
            <a:pPr marL="514350" indent="-514350">
              <a:buFont typeface="+mj-lt"/>
              <a:buAutoNum type="arabicParenR"/>
            </a:pPr>
            <a:r>
              <a:rPr lang="cs-CZ" dirty="0" err="1" smtClean="0"/>
              <a:t>consumption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6856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Production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 smtClean="0"/>
              <a:t>it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en-US" dirty="0" smtClean="0"/>
              <a:t>the act of making products (goods and services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most </a:t>
            </a:r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b="1" i="1" dirty="0" err="1" smtClean="0"/>
              <a:t>factors</a:t>
            </a:r>
            <a:r>
              <a:rPr lang="cs-CZ" b="1" i="1" dirty="0" smtClean="0"/>
              <a:t> </a:t>
            </a:r>
            <a:r>
              <a:rPr lang="cs-CZ" b="1" i="1" dirty="0" err="1" smtClean="0"/>
              <a:t>of</a:t>
            </a:r>
            <a:r>
              <a:rPr lang="cs-CZ" b="1" i="1" dirty="0" smtClean="0"/>
              <a:t> </a:t>
            </a:r>
            <a:r>
              <a:rPr lang="cs-CZ" b="1" i="1" dirty="0" err="1" smtClean="0"/>
              <a:t>production</a:t>
            </a:r>
            <a:r>
              <a:rPr lang="cs-CZ" dirty="0" smtClean="0"/>
              <a:t>:</a:t>
            </a:r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capital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natural </a:t>
            </a:r>
            <a:r>
              <a:rPr lang="cs-CZ" dirty="0" err="1" smtClean="0"/>
              <a:t>resources</a:t>
            </a:r>
            <a:endParaRPr lang="cs-CZ" dirty="0" smtClean="0"/>
          </a:p>
          <a:p>
            <a:pPr>
              <a:buFont typeface="Wingdings" pitchFamily="2" charset="2"/>
              <a:buChar char="Ø"/>
            </a:pPr>
            <a:r>
              <a:rPr lang="cs-CZ" dirty="0" err="1" smtClean="0"/>
              <a:t>stocks</a:t>
            </a:r>
            <a:r>
              <a:rPr lang="cs-CZ" dirty="0" smtClean="0"/>
              <a:t>, </a:t>
            </a:r>
            <a:r>
              <a:rPr lang="cs-CZ" dirty="0" err="1" smtClean="0"/>
              <a:t>capital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6078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capital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/>
          </a:bodyPr>
          <a:lstStyle/>
          <a:p>
            <a:r>
              <a:rPr lang="cs-CZ" b="1" i="1" dirty="0"/>
              <a:t>h</a:t>
            </a:r>
            <a:r>
              <a:rPr lang="en-US" b="1" i="1" dirty="0" err="1" smtClean="0"/>
              <a:t>uman</a:t>
            </a:r>
            <a:r>
              <a:rPr lang="en-US" b="1" i="1" dirty="0" smtClean="0"/>
              <a:t> capital </a:t>
            </a:r>
            <a:r>
              <a:rPr lang="cs-CZ" dirty="0" smtClean="0"/>
              <a:t>- </a:t>
            </a:r>
            <a:r>
              <a:rPr lang="en-US" dirty="0" smtClean="0"/>
              <a:t>the stock of competencies, knowledge, social and personality </a:t>
            </a:r>
            <a:r>
              <a:rPr lang="cs-CZ" dirty="0" err="1" smtClean="0"/>
              <a:t>qualities</a:t>
            </a:r>
            <a:r>
              <a:rPr lang="en-US" dirty="0" smtClean="0"/>
              <a:t>, including creativity, the ability to perform </a:t>
            </a:r>
            <a:r>
              <a:rPr lang="en-US" dirty="0" err="1" smtClean="0"/>
              <a:t>labo</a:t>
            </a:r>
            <a:r>
              <a:rPr lang="cs-CZ" dirty="0" smtClean="0"/>
              <a:t>u</a:t>
            </a:r>
            <a:r>
              <a:rPr lang="en-US" dirty="0" smtClean="0"/>
              <a:t>r so as to produce economic value</a:t>
            </a:r>
            <a:endParaRPr lang="cs-CZ" dirty="0" smtClean="0"/>
          </a:p>
          <a:p>
            <a:r>
              <a:rPr lang="cs-CZ" i="1" dirty="0" err="1"/>
              <a:t>h</a:t>
            </a:r>
            <a:r>
              <a:rPr lang="cs-CZ" i="1" dirty="0" err="1" smtClean="0"/>
              <a:t>uman</a:t>
            </a:r>
            <a:r>
              <a:rPr lang="cs-CZ" i="1" dirty="0" smtClean="0"/>
              <a:t> </a:t>
            </a:r>
            <a:r>
              <a:rPr lang="cs-CZ" i="1" dirty="0" err="1" smtClean="0"/>
              <a:t>labour</a:t>
            </a:r>
            <a:r>
              <a:rPr lang="cs-CZ" i="1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en-US" dirty="0" smtClean="0"/>
              <a:t>the act of making products</a:t>
            </a:r>
            <a:r>
              <a:rPr lang="cs-CZ" dirty="0" smtClean="0"/>
              <a:t> </a:t>
            </a:r>
            <a:r>
              <a:rPr lang="en-US" dirty="0" smtClean="0"/>
              <a:t>(goods and services</a:t>
            </a:r>
            <a:r>
              <a:rPr lang="cs-CZ" dirty="0" smtClean="0"/>
              <a:t>)</a:t>
            </a:r>
          </a:p>
          <a:p>
            <a:r>
              <a:rPr lang="cs-CZ" dirty="0" err="1"/>
              <a:t>t</a:t>
            </a:r>
            <a:r>
              <a:rPr lang="cs-CZ" dirty="0" err="1" smtClean="0"/>
              <a:t>he</a:t>
            </a:r>
            <a:r>
              <a:rPr lang="cs-CZ" dirty="0" smtClean="0"/>
              <a:t> </a:t>
            </a:r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labour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b="1" i="1" dirty="0" err="1" smtClean="0"/>
              <a:t>wage</a:t>
            </a:r>
            <a:r>
              <a:rPr lang="cs-CZ" b="1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real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nominal</a:t>
            </a:r>
            <a:r>
              <a:rPr lang="cs-CZ" dirty="0" smtClean="0"/>
              <a:t>)</a:t>
            </a:r>
            <a:endParaRPr lang="cs-CZ" b="1" i="1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038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Natural </a:t>
            </a:r>
            <a:r>
              <a:rPr lang="cs-CZ" dirty="0" err="1" smtClean="0"/>
              <a:t>sources</a:t>
            </a:r>
            <a:r>
              <a:rPr lang="cs-CZ" dirty="0" smtClean="0"/>
              <a:t/>
            </a:r>
            <a:br>
              <a:rPr lang="cs-CZ" dirty="0" smtClean="0"/>
            </a:b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cs-CZ" dirty="0" err="1"/>
              <a:t>t</a:t>
            </a:r>
            <a:r>
              <a:rPr lang="cs-CZ" dirty="0" err="1" smtClean="0"/>
              <a:t>hey</a:t>
            </a:r>
            <a:r>
              <a:rPr lang="cs-CZ" dirty="0" smtClean="0"/>
              <a:t> are limited, </a:t>
            </a:r>
            <a:r>
              <a:rPr lang="cs-CZ" dirty="0"/>
              <a:t>t</a:t>
            </a:r>
            <a:r>
              <a:rPr lang="en-US" dirty="0" smtClean="0"/>
              <a:t>he  majority of resources are </a:t>
            </a:r>
            <a:r>
              <a:rPr lang="en-US" i="1" dirty="0" smtClean="0"/>
              <a:t>exhaustible</a:t>
            </a:r>
            <a:endParaRPr lang="cs-CZ" i="1" dirty="0" smtClean="0"/>
          </a:p>
          <a:p>
            <a:r>
              <a:rPr lang="cs-CZ" dirty="0" err="1" smtClean="0"/>
              <a:t>land</a:t>
            </a:r>
            <a:r>
              <a:rPr lang="cs-CZ" dirty="0" smtClean="0"/>
              <a:t>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considered</a:t>
            </a:r>
            <a:r>
              <a:rPr lang="cs-CZ" dirty="0" smtClean="0"/>
              <a:t> to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fundamental</a:t>
            </a:r>
            <a:r>
              <a:rPr lang="cs-CZ" dirty="0" smtClean="0"/>
              <a:t>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landowners</a:t>
            </a:r>
            <a:r>
              <a:rPr lang="cs-CZ" dirty="0" smtClean="0"/>
              <a:t>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got</a:t>
            </a:r>
            <a:r>
              <a:rPr lang="cs-CZ" dirty="0" smtClean="0"/>
              <a:t> </a:t>
            </a:r>
            <a:r>
              <a:rPr lang="cs-CZ" dirty="0" err="1" smtClean="0"/>
              <a:t>privileged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, </a:t>
            </a:r>
            <a:r>
              <a:rPr lang="cs-CZ" dirty="0" err="1" smtClean="0"/>
              <a:t>they</a:t>
            </a:r>
            <a:r>
              <a:rPr lang="cs-CZ" dirty="0" smtClean="0"/>
              <a:t> </a:t>
            </a:r>
            <a:r>
              <a:rPr lang="cs-CZ" dirty="0" err="1" smtClean="0"/>
              <a:t>determine</a:t>
            </a:r>
            <a:r>
              <a:rPr lang="cs-CZ" dirty="0" smtClean="0"/>
              <a:t> </a:t>
            </a:r>
            <a:r>
              <a:rPr lang="cs-CZ" dirty="0" err="1" smtClean="0"/>
              <a:t>price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selling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renting</a:t>
            </a:r>
            <a:endParaRPr lang="cs-CZ" dirty="0" smtClean="0"/>
          </a:p>
          <a:p>
            <a:r>
              <a:rPr lang="cs-CZ" dirty="0" err="1" smtClean="0"/>
              <a:t>other</a:t>
            </a:r>
            <a:r>
              <a:rPr lang="cs-CZ" dirty="0" smtClean="0"/>
              <a:t> natural </a:t>
            </a:r>
            <a:r>
              <a:rPr lang="cs-CZ" dirty="0" err="1" smtClean="0"/>
              <a:t>resources</a:t>
            </a:r>
            <a:r>
              <a:rPr lang="cs-CZ" dirty="0" smtClean="0"/>
              <a:t>  - sun </a:t>
            </a:r>
            <a:r>
              <a:rPr lang="cs-CZ" dirty="0" err="1" smtClean="0"/>
              <a:t>light</a:t>
            </a:r>
            <a:r>
              <a:rPr lang="cs-CZ" dirty="0" smtClean="0"/>
              <a:t>, </a:t>
            </a:r>
            <a:r>
              <a:rPr lang="cs-CZ" dirty="0" err="1" smtClean="0"/>
              <a:t>ores</a:t>
            </a:r>
            <a:r>
              <a:rPr lang="cs-CZ" dirty="0" smtClean="0"/>
              <a:t>, </a:t>
            </a:r>
            <a:r>
              <a:rPr lang="cs-CZ" dirty="0" err="1" smtClean="0"/>
              <a:t>coal</a:t>
            </a:r>
            <a:r>
              <a:rPr lang="cs-CZ" dirty="0" smtClean="0"/>
              <a:t>, </a:t>
            </a:r>
            <a:r>
              <a:rPr lang="cs-CZ" dirty="0" err="1" smtClean="0"/>
              <a:t>woods</a:t>
            </a:r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801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Capital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b="1" i="1" dirty="0" smtClean="0"/>
              <a:t>Capital</a:t>
            </a:r>
            <a:r>
              <a:rPr lang="en-US" dirty="0" smtClean="0"/>
              <a:t> is an input in the production function</a:t>
            </a:r>
            <a:r>
              <a:rPr lang="cs-CZ" dirty="0" smtClean="0"/>
              <a:t>, </a:t>
            </a:r>
            <a:r>
              <a:rPr lang="cs-CZ" dirty="0" err="1" smtClean="0"/>
              <a:t>basically</a:t>
            </a:r>
            <a:r>
              <a:rPr lang="cs-CZ" dirty="0" smtClean="0"/>
              <a:t> </a:t>
            </a:r>
            <a:r>
              <a:rPr lang="cs-CZ" dirty="0" err="1" smtClean="0"/>
              <a:t>we</a:t>
            </a:r>
            <a:r>
              <a:rPr lang="cs-CZ" dirty="0" smtClean="0"/>
              <a:t> talk </a:t>
            </a:r>
            <a:r>
              <a:rPr lang="cs-CZ" dirty="0" err="1" smtClean="0"/>
              <a:t>about</a:t>
            </a:r>
            <a:r>
              <a:rPr lang="cs-CZ" dirty="0" smtClean="0"/>
              <a:t> </a:t>
            </a:r>
            <a:r>
              <a:rPr lang="cs-CZ" i="1" dirty="0" err="1" smtClean="0"/>
              <a:t>financial</a:t>
            </a:r>
            <a:r>
              <a:rPr lang="cs-CZ" i="1" dirty="0" smtClean="0"/>
              <a:t> </a:t>
            </a:r>
            <a:r>
              <a:rPr lang="cs-CZ" i="1" dirty="0" err="1" smtClean="0"/>
              <a:t>capital</a:t>
            </a:r>
            <a:r>
              <a:rPr lang="cs-CZ" i="1" dirty="0" smtClean="0"/>
              <a:t> </a:t>
            </a:r>
            <a:r>
              <a:rPr lang="cs-CZ" dirty="0" smtClean="0"/>
              <a:t>and </a:t>
            </a:r>
            <a:r>
              <a:rPr lang="cs-CZ" i="1" dirty="0" err="1" smtClean="0"/>
              <a:t>capital</a:t>
            </a:r>
            <a:r>
              <a:rPr lang="cs-CZ" i="1" dirty="0" smtClean="0"/>
              <a:t> </a:t>
            </a:r>
            <a:r>
              <a:rPr lang="cs-CZ" i="1" dirty="0" err="1" smtClean="0"/>
              <a:t>stock</a:t>
            </a:r>
            <a:r>
              <a:rPr lang="cs-CZ" i="1" dirty="0" smtClean="0"/>
              <a:t> </a:t>
            </a:r>
            <a:r>
              <a:rPr lang="cs-CZ" dirty="0" smtClean="0"/>
              <a:t>(</a:t>
            </a:r>
            <a:r>
              <a:rPr lang="cs-CZ" dirty="0" err="1" smtClean="0"/>
              <a:t>machinery</a:t>
            </a:r>
            <a:r>
              <a:rPr lang="cs-CZ" dirty="0" smtClean="0"/>
              <a:t>, </a:t>
            </a:r>
            <a:r>
              <a:rPr lang="cs-CZ" dirty="0" err="1" smtClean="0"/>
              <a:t>tools</a:t>
            </a:r>
            <a:r>
              <a:rPr lang="cs-CZ" dirty="0" smtClean="0"/>
              <a:t>, </a:t>
            </a:r>
            <a:r>
              <a:rPr lang="cs-CZ" dirty="0" err="1" smtClean="0"/>
              <a:t>buildings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839181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Exchange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 err="1" smtClean="0"/>
              <a:t>Trade</a:t>
            </a:r>
            <a:r>
              <a:rPr lang="cs-CZ" i="1" dirty="0" smtClean="0"/>
              <a:t>,</a:t>
            </a:r>
            <a:r>
              <a:rPr lang="cs-CZ" dirty="0" smtClean="0"/>
              <a:t> retail</a:t>
            </a:r>
          </a:p>
          <a:p>
            <a:r>
              <a:rPr lang="cs-CZ" i="1" dirty="0" err="1" smtClean="0"/>
              <a:t>Consumption</a:t>
            </a:r>
            <a:r>
              <a:rPr lang="cs-CZ" dirty="0" smtClean="0"/>
              <a:t> - t</a:t>
            </a:r>
            <a:r>
              <a:rPr lang="en-US" dirty="0" smtClean="0"/>
              <a:t>he process in which the substance of a thing is completely destroyed, used up, or incorporated or transformed into something else. </a:t>
            </a:r>
            <a:endParaRPr lang="cs-CZ" dirty="0" smtClean="0"/>
          </a:p>
          <a:p>
            <a:r>
              <a:rPr lang="en-US" dirty="0" smtClean="0"/>
              <a:t>Consumption of goods and services is the amount of them used in a particular time period</a:t>
            </a:r>
            <a:r>
              <a:rPr lang="cs-CZ" dirty="0" smtClean="0"/>
              <a:t> (</a:t>
            </a:r>
            <a:r>
              <a:rPr lang="cs-CZ" dirty="0" err="1" smtClean="0"/>
              <a:t>short</a:t>
            </a:r>
            <a:r>
              <a:rPr lang="cs-CZ" dirty="0" smtClean="0"/>
              <a:t> term x long term, </a:t>
            </a:r>
            <a:r>
              <a:rPr lang="cs-CZ" dirty="0" err="1" smtClean="0"/>
              <a:t>manufacturing</a:t>
            </a:r>
            <a:r>
              <a:rPr lang="cs-CZ" dirty="0" smtClean="0"/>
              <a:t> x </a:t>
            </a:r>
            <a:r>
              <a:rPr lang="cs-CZ" dirty="0" err="1" smtClean="0"/>
              <a:t>final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029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Remember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cs-CZ" dirty="0"/>
              <a:t>c</a:t>
            </a:r>
            <a:r>
              <a:rPr lang="en-US" dirty="0" err="1" smtClean="0"/>
              <a:t>apital</a:t>
            </a:r>
            <a:r>
              <a:rPr lang="en-US" dirty="0" smtClean="0"/>
              <a:t> is an input in the production function</a:t>
            </a:r>
            <a:endParaRPr lang="cs-CZ" dirty="0" smtClean="0"/>
          </a:p>
          <a:p>
            <a:r>
              <a:rPr lang="en-US" b="1" i="1" dirty="0" smtClean="0"/>
              <a:t>profit</a:t>
            </a:r>
            <a:r>
              <a:rPr lang="cs-CZ" b="1" i="1" dirty="0" smtClean="0"/>
              <a:t> - </a:t>
            </a:r>
            <a:r>
              <a:rPr lang="en-US" b="1" i="1" dirty="0" smtClean="0"/>
              <a:t> </a:t>
            </a:r>
            <a:r>
              <a:rPr lang="cs-CZ" dirty="0"/>
              <a:t>t</a:t>
            </a:r>
            <a:r>
              <a:rPr lang="en-US" dirty="0" smtClean="0"/>
              <a:t>he return received on a business undertaking after all operating expenses </a:t>
            </a:r>
            <a:endParaRPr lang="cs-CZ" dirty="0" smtClean="0"/>
          </a:p>
          <a:p>
            <a:r>
              <a:rPr lang="cs-CZ" b="1" i="1" dirty="0"/>
              <a:t>i</a:t>
            </a:r>
            <a:r>
              <a:rPr lang="en-US" b="1" i="1" dirty="0" err="1" smtClean="0"/>
              <a:t>nterest</a:t>
            </a:r>
            <a:r>
              <a:rPr lang="en-US" b="1" i="1" dirty="0" smtClean="0"/>
              <a:t> </a:t>
            </a:r>
            <a:r>
              <a:rPr lang="en-US" dirty="0" smtClean="0"/>
              <a:t>is a fee paid as a form of compensation</a:t>
            </a:r>
            <a:r>
              <a:rPr lang="cs-CZ" dirty="0" smtClean="0"/>
              <a:t>, i</a:t>
            </a:r>
            <a:r>
              <a:rPr lang="en-US" dirty="0" smtClean="0"/>
              <a:t>t is the price paid for the use of borrowed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9965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351</Words>
  <Application>Microsoft Office PowerPoint</Application>
  <PresentationFormat>Předvádění na obrazovce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Motiv systému Office</vt:lpstr>
      <vt:lpstr>1_Motiv systému Office</vt:lpstr>
      <vt:lpstr>2_Motiv systému Office</vt:lpstr>
      <vt:lpstr>Prezentace aplikace PowerPoint</vt:lpstr>
      <vt:lpstr>Economic process</vt:lpstr>
      <vt:lpstr>Economic process</vt:lpstr>
      <vt:lpstr>Production</vt:lpstr>
      <vt:lpstr>Human capital</vt:lpstr>
      <vt:lpstr>Natural sources </vt:lpstr>
      <vt:lpstr>Capital</vt:lpstr>
      <vt:lpstr>Exchange</vt:lpstr>
      <vt:lpstr>Remember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Lenovo</dc:creator>
  <cp:lastModifiedBy>Lenovo</cp:lastModifiedBy>
  <cp:revision>18</cp:revision>
  <dcterms:created xsi:type="dcterms:W3CDTF">2013-06-01T15:35:12Z</dcterms:created>
  <dcterms:modified xsi:type="dcterms:W3CDTF">2013-06-24T06:31:34Z</dcterms:modified>
</cp:coreProperties>
</file>