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64" r:id="rId2"/>
    <p:sldId id="256" r:id="rId3"/>
    <p:sldId id="257" r:id="rId4"/>
    <p:sldId id="262" r:id="rId5"/>
    <p:sldId id="281" r:id="rId6"/>
    <p:sldId id="277" r:id="rId7"/>
    <p:sldId id="280" r:id="rId8"/>
    <p:sldId id="275" r:id="rId9"/>
    <p:sldId id="258" r:id="rId10"/>
    <p:sldId id="282" r:id="rId11"/>
    <p:sldId id="261" r:id="rId12"/>
    <p:sldId id="279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21.8.2013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eb.media.mit.edu/~raskar/trillionfp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vinky.cz/veda-skoly/253567-nejdokonalejsi-kamera-dokaze-natocit-pohyb-svetla.html" TargetMode="External"/><Relationship Id="rId4" Type="http://schemas.openxmlformats.org/officeDocument/2006/relationships/hyperlink" Target="http://www.novinky.cz/veda-skoly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EM_spectrum.svg" TargetMode="External"/><Relationship Id="rId3" Type="http://schemas.openxmlformats.org/officeDocument/2006/relationships/hyperlink" Target="http://cs.wikipedia.org/wiki/Soubor:Photoelectric_effect.svg" TargetMode="External"/><Relationship Id="rId7" Type="http://schemas.openxmlformats.org/officeDocument/2006/relationships/hyperlink" Target="http://cs.wikipedia.org/wiki/Soubor:Spectre.svg" TargetMode="External"/><Relationship Id="rId2" Type="http://schemas.openxmlformats.org/officeDocument/2006/relationships/hyperlink" Target="http://commons.wikimedia.org/wiki/File:Table_of_Opticks,_Cyclopaedia,_Volume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duha-canim-jezero-britsk%C3%A1-kolumbie-142701/" TargetMode="External"/><Relationship Id="rId5" Type="http://schemas.openxmlformats.org/officeDocument/2006/relationships/hyperlink" Target="http://en.wikipedia.org/wiki/File:Huygens_Fresnel_Principle.gif" TargetMode="External"/><Relationship Id="rId4" Type="http://schemas.openxmlformats.org/officeDocument/2006/relationships/hyperlink" Target="http://www.techmania.cz/edutorium/clanky.php?key=65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" TargetMode="External"/><Relationship Id="rId2" Type="http://schemas.openxmlformats.org/officeDocument/2006/relationships/hyperlink" Target="http://en.wikip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brary.thinkquest.org/27356/p_lens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ychlost_sv%C4%9Btl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1. 9.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VY_32_INOVACE_01_FY_C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Optika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Téma: Optika - úvod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Úvodní téma do optiky si klade i odpovídá na otázku je světlo vlna nebo částice?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Podstata světla jako elektromagnetická vlna a viditelná část světla pro člověka.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Základní pojmy z optiky a výpočet jak dlouho putuje světlo ze Slunce na Zemi.</a:t>
            </a:r>
          </a:p>
          <a:p>
            <a:pPr algn="just" eaLnBrk="1" hangingPunct="1">
              <a:lnSpc>
                <a:spcPct val="90000"/>
              </a:lnSpc>
            </a:pPr>
            <a:endParaRPr lang="cs-CZ" sz="1200" i="1" dirty="0" smtClean="0"/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pohybu světla</a:t>
            </a:r>
            <a:endParaRPr lang="cs-CZ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538790"/>
            <a:ext cx="617378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00653" y="5364215"/>
            <a:ext cx="794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P</a:t>
            </a:r>
            <a:r>
              <a:rPr lang="cs-CZ" sz="1400" dirty="0" smtClean="0"/>
              <a:t>uls </a:t>
            </a:r>
            <a:r>
              <a:rPr lang="cs-CZ" sz="1400" dirty="0"/>
              <a:t>světla je </a:t>
            </a:r>
            <a:r>
              <a:rPr lang="cs-CZ" sz="1400" dirty="0" smtClean="0"/>
              <a:t>kratší než </a:t>
            </a:r>
            <a:r>
              <a:rPr lang="cs-CZ" sz="1400" dirty="0"/>
              <a:t>jeden </a:t>
            </a:r>
            <a:r>
              <a:rPr lang="cs-CZ" sz="1400" dirty="0" smtClean="0"/>
              <a:t>milimetr.</a:t>
            </a:r>
            <a:r>
              <a:rPr lang="cs-CZ" sz="1400" dirty="0"/>
              <a:t> </a:t>
            </a:r>
            <a:r>
              <a:rPr lang="cs-CZ" sz="1400" dirty="0" smtClean="0"/>
              <a:t>Každý snímek zachycuje pohyb kratší než </a:t>
            </a:r>
            <a:r>
              <a:rPr lang="cs-CZ" sz="1400" i="1" dirty="0" smtClean="0"/>
              <a:t>půl milimetru</a:t>
            </a:r>
            <a:r>
              <a:rPr lang="cs-CZ" sz="1400" dirty="0" smtClean="0"/>
              <a:t>.</a:t>
            </a:r>
            <a:r>
              <a:rPr lang="cs-CZ" sz="1400" dirty="0"/>
              <a:t> </a:t>
            </a:r>
            <a:r>
              <a:rPr lang="cs-CZ" sz="1400" dirty="0" smtClean="0"/>
              <a:t>Doba průchodu lahví méně než jedna nanosekunda </a:t>
            </a:r>
            <a:r>
              <a:rPr lang="cs-CZ" sz="1400" dirty="0"/>
              <a:t>(</a:t>
            </a:r>
            <a:r>
              <a:rPr lang="cs-CZ" sz="1400" dirty="0" smtClean="0"/>
              <a:t>jedna miliardtina sekundy … 10</a:t>
            </a:r>
            <a:r>
              <a:rPr lang="cs-CZ" sz="1400" baseline="30000" dirty="0" smtClean="0"/>
              <a:t>-9 </a:t>
            </a:r>
            <a:r>
              <a:rPr lang="cs-CZ" sz="1400" dirty="0" smtClean="0"/>
              <a:t>s).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6174305"/>
            <a:ext cx="29466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Viz také článek na </a:t>
            </a:r>
            <a:r>
              <a:rPr lang="cs-CZ" sz="1050" dirty="0">
                <a:hlinkClick r:id="rId4"/>
              </a:rPr>
              <a:t>http</a:t>
            </a:r>
            <a:r>
              <a:rPr lang="cs-CZ" sz="1050" dirty="0" smtClean="0">
                <a:hlinkClick r:id="rId4"/>
              </a:rPr>
              <a:t>://</a:t>
            </a:r>
            <a:r>
              <a:rPr lang="cs-CZ" sz="1050" dirty="0" smtClean="0">
                <a:hlinkClick r:id="rId5"/>
              </a:rPr>
              <a:t>http://www.novinky.cz</a:t>
            </a:r>
            <a:endParaRPr lang="cs-CZ" sz="105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22350" y="4751494"/>
            <a:ext cx="700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0270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12836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8730"/>
            <a:ext cx="8229600" cy="571563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 smtClean="0"/>
              <a:t>Obr. 1</a:t>
            </a:r>
            <a:r>
              <a:rPr lang="cs-CZ" sz="1400" dirty="0" smtClean="0"/>
              <a:t> </a:t>
            </a:r>
            <a:r>
              <a:rPr lang="cs-CZ" sz="1400" dirty="0"/>
              <a:t>CHAMBERS, </a:t>
            </a:r>
            <a:r>
              <a:rPr lang="cs-CZ" sz="1400" dirty="0" err="1"/>
              <a:t>Ephraim</a:t>
            </a:r>
            <a:r>
              <a:rPr lang="cs-CZ" sz="1400" dirty="0"/>
              <a:t>. </a:t>
            </a:r>
            <a:r>
              <a:rPr lang="cs-CZ" sz="1400" i="1" dirty="0"/>
              <a:t>File:Table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Opticks</a:t>
            </a:r>
            <a:r>
              <a:rPr lang="cs-CZ" sz="1400" i="1" dirty="0"/>
              <a:t>, </a:t>
            </a:r>
            <a:r>
              <a:rPr lang="cs-CZ" sz="1400" i="1" dirty="0" err="1"/>
              <a:t>Cyclopaedia</a:t>
            </a:r>
            <a:r>
              <a:rPr lang="cs-CZ" sz="1400" i="1" dirty="0"/>
              <a:t>, </a:t>
            </a:r>
            <a:r>
              <a:rPr lang="cs-CZ" sz="1400" i="1" dirty="0" err="1"/>
              <a:t>Volume</a:t>
            </a:r>
            <a:r>
              <a:rPr lang="cs-CZ" sz="1400" i="1" dirty="0"/>
              <a:t> 2.jpg - </a:t>
            </a:r>
            <a:r>
              <a:rPr lang="cs-CZ" sz="1400" i="1" dirty="0" err="1"/>
              <a:t>Wikimedia</a:t>
            </a:r>
            <a:r>
              <a:rPr lang="cs-CZ" sz="1400" i="1" dirty="0"/>
              <a:t> </a:t>
            </a:r>
            <a:r>
              <a:rPr lang="cs-CZ" sz="1400" i="1" dirty="0" err="1"/>
              <a:t>Commons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</a:t>
            </a:r>
            <a:r>
              <a:rPr lang="cs-CZ" sz="1400" dirty="0" smtClean="0">
                <a:ea typeface="Verdana" pitchFamily="34" charset="0"/>
                <a:cs typeface="Verdana" pitchFamily="34" charset="0"/>
              </a:rPr>
              <a:t>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2"/>
              </a:rPr>
              <a:t>http://commons.wikimedia.org/wiki/File:Table_of_Opticks,_Cyclopaedia,_</a:t>
            </a:r>
            <a:r>
              <a:rPr lang="cs-CZ" sz="1400" dirty="0" smtClean="0">
                <a:hlinkClick r:id="rId2"/>
              </a:rPr>
              <a:t>Volume_2.jpg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2</a:t>
            </a:r>
            <a:r>
              <a:rPr lang="cs-CZ" sz="1400" b="1" dirty="0" smtClean="0"/>
              <a:t> </a:t>
            </a:r>
            <a:r>
              <a:rPr lang="cs-CZ" sz="1400" dirty="0"/>
              <a:t>WOLFMANKURD. </a:t>
            </a:r>
            <a:r>
              <a:rPr lang="cs-CZ" sz="1400" i="1" dirty="0" err="1"/>
              <a:t>Soubor:Photoelectric</a:t>
            </a:r>
            <a:r>
              <a:rPr lang="cs-CZ" sz="1400" i="1" dirty="0"/>
              <a:t> </a:t>
            </a:r>
            <a:r>
              <a:rPr lang="cs-CZ" sz="1400" i="1" dirty="0" err="1"/>
              <a:t>effect.svg</a:t>
            </a:r>
            <a:r>
              <a:rPr lang="cs-CZ" sz="1400" i="1" dirty="0"/>
              <a:t> – Wikipedie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cs.wikipedia.org/wiki/Soubor:Photoelectric_effect.svg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3, 11 </a:t>
            </a:r>
            <a:r>
              <a:rPr lang="cs-CZ" sz="1400" dirty="0" smtClean="0"/>
              <a:t>Archiv autora</a:t>
            </a:r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4 </a:t>
            </a:r>
            <a:r>
              <a:rPr lang="cs-CZ" sz="1400" dirty="0" smtClean="0"/>
              <a:t>VLACHOVÁ</a:t>
            </a:r>
            <a:r>
              <a:rPr lang="cs-CZ" sz="1400" dirty="0"/>
              <a:t>, Magda; KÁŽA, Jindřich. </a:t>
            </a:r>
            <a:r>
              <a:rPr lang="cs-CZ" sz="1400" i="1" dirty="0" err="1"/>
              <a:t>Techmania</a:t>
            </a:r>
            <a:r>
              <a:rPr lang="cs-CZ" sz="1400" i="1" dirty="0"/>
              <a:t> - </a:t>
            </a:r>
            <a:r>
              <a:rPr lang="cs-CZ" sz="1400" i="1" dirty="0" err="1"/>
              <a:t>Edutorium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www.techmania.cz/edutorium/clanky.php?key=657</a:t>
            </a:r>
            <a:endParaRPr lang="cs-CZ" sz="1400" b="1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5 </a:t>
            </a:r>
            <a:r>
              <a:rPr lang="cs-CZ" sz="1400" dirty="0" smtClean="0"/>
              <a:t>HWANG</a:t>
            </a:r>
            <a:r>
              <a:rPr lang="cs-CZ" sz="1400" dirty="0"/>
              <a:t>, </a:t>
            </a:r>
            <a:r>
              <a:rPr lang="cs-CZ" sz="1400" dirty="0" err="1"/>
              <a:t>Fu-Kwun</a:t>
            </a:r>
            <a:r>
              <a:rPr lang="cs-CZ" sz="1400" dirty="0"/>
              <a:t>. </a:t>
            </a:r>
            <a:r>
              <a:rPr lang="cs-CZ" sz="1400" i="1" dirty="0"/>
              <a:t>File:Huygens Fresnel Principle.gif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en.wikipedia.org/wiki/File:Huygens_Fresnel_Principle.gif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 smtClean="0"/>
              <a:t>Obr. 6 </a:t>
            </a:r>
            <a:r>
              <a:rPr lang="cs-CZ" sz="1400" dirty="0"/>
              <a:t>HWANG, </a:t>
            </a:r>
            <a:r>
              <a:rPr lang="cs-CZ" sz="1400" dirty="0" err="1"/>
              <a:t>Fu-Kwun</a:t>
            </a:r>
            <a:r>
              <a:rPr lang="cs-CZ" sz="1400" dirty="0"/>
              <a:t>. </a:t>
            </a:r>
            <a:r>
              <a:rPr lang="cs-CZ" sz="1400" i="1" dirty="0"/>
              <a:t>File:Wavelength=slitwidth.gif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[online]. [cit. 18.8.2013]. Dostupný na WWW: http://en.wikipedia.org/wiki/File:Wavelength%3Dslitwidth.gif</a:t>
            </a:r>
          </a:p>
          <a:p>
            <a:pPr marL="0" indent="0" eaLnBrk="1" hangingPunct="1">
              <a:buNone/>
            </a:pPr>
            <a:r>
              <a:rPr lang="cs-CZ" sz="1400" b="1" dirty="0" smtClean="0"/>
              <a:t>Obr. 7 </a:t>
            </a:r>
            <a:r>
              <a:rPr lang="cs-CZ" sz="1400" dirty="0"/>
              <a:t>VLACHOVÁ, Magda; KÁŽA, Jindřich. </a:t>
            </a:r>
            <a:r>
              <a:rPr lang="cs-CZ" sz="1400" i="1" dirty="0" err="1"/>
              <a:t>Techmania</a:t>
            </a:r>
            <a:r>
              <a:rPr lang="cs-CZ" sz="1400" i="1" dirty="0"/>
              <a:t> - </a:t>
            </a:r>
            <a:r>
              <a:rPr lang="cs-CZ" sz="1400" i="1" dirty="0" err="1"/>
              <a:t>Edutorium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www.techmania.cz/edutorium/clanky.php?key=657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8</a:t>
            </a:r>
            <a:r>
              <a:rPr lang="cs-CZ" sz="1400" b="1" dirty="0" smtClean="0"/>
              <a:t> </a:t>
            </a:r>
            <a:r>
              <a:rPr lang="cs-CZ" sz="1400" dirty="0" smtClean="0"/>
              <a:t>WERNER22BRIGITTE</a:t>
            </a:r>
            <a:r>
              <a:rPr lang="cs-CZ" sz="1400" dirty="0"/>
              <a:t>. </a:t>
            </a:r>
            <a:r>
              <a:rPr lang="cs-CZ" sz="1400" i="1" dirty="0"/>
              <a:t>Duha, </a:t>
            </a:r>
            <a:r>
              <a:rPr lang="cs-CZ" sz="1400" i="1" dirty="0" err="1"/>
              <a:t>Canim</a:t>
            </a:r>
            <a:r>
              <a:rPr lang="cs-CZ" sz="1400" i="1" dirty="0"/>
              <a:t> Jezero - Volně dostupný obrázek - 142701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6"/>
              </a:rPr>
              <a:t>http://pixabay.com/cs/duha-canim-jezero-britsk%C3%A1-kolumbie-142701</a:t>
            </a:r>
            <a:r>
              <a:rPr lang="cs-CZ" sz="1400" dirty="0" smtClean="0">
                <a:hlinkClick r:id="rId6"/>
              </a:rPr>
              <a:t>/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 smtClean="0"/>
              <a:t>Obr</a:t>
            </a:r>
            <a:r>
              <a:rPr lang="cs-CZ" sz="1400" b="1" dirty="0"/>
              <a:t>. 9</a:t>
            </a:r>
            <a:r>
              <a:rPr lang="cs-CZ" sz="1400" b="1" dirty="0" smtClean="0"/>
              <a:t> </a:t>
            </a:r>
            <a:r>
              <a:rPr lang="cs-CZ" sz="1400" dirty="0"/>
              <a:t>TATOUTE; PHROOD. </a:t>
            </a:r>
            <a:r>
              <a:rPr lang="cs-CZ" sz="1400" i="1" dirty="0" err="1"/>
              <a:t>Soubor:Spectre.svg</a:t>
            </a:r>
            <a:r>
              <a:rPr lang="cs-CZ" sz="1400" i="1" dirty="0"/>
              <a:t> – Wikipedie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cs.wikipedia.org/wiki/Soubor:Spectre.svg</a:t>
            </a:r>
            <a:r>
              <a:rPr lang="cs-CZ" sz="1400" dirty="0" smtClean="0"/>
              <a:t> </a:t>
            </a:r>
            <a:endParaRPr lang="cs-CZ" sz="1400" b="1" dirty="0" smtClean="0"/>
          </a:p>
          <a:p>
            <a:pPr marL="0" indent="0" eaLnBrk="1" hangingPunct="1">
              <a:buNone/>
            </a:pPr>
            <a:r>
              <a:rPr lang="cs-CZ" sz="1400" b="1" dirty="0" smtClean="0"/>
              <a:t>Obr</a:t>
            </a:r>
            <a:r>
              <a:rPr lang="cs-CZ" sz="1400" b="1" dirty="0"/>
              <a:t>. </a:t>
            </a:r>
            <a:r>
              <a:rPr lang="cs-CZ" sz="1400" b="1" dirty="0" smtClean="0"/>
              <a:t>10 </a:t>
            </a:r>
            <a:r>
              <a:rPr lang="cs-CZ" sz="1400" dirty="0" smtClean="0"/>
              <a:t>ZEDH</a:t>
            </a:r>
            <a:r>
              <a:rPr lang="cs-CZ" sz="1400" dirty="0"/>
              <a:t>. </a:t>
            </a:r>
            <a:r>
              <a:rPr lang="cs-CZ" sz="1400" i="1" dirty="0"/>
              <a:t>File:EM </a:t>
            </a:r>
            <a:r>
              <a:rPr lang="cs-CZ" sz="1400" i="1" dirty="0" err="1"/>
              <a:t>spectrum.svg</a:t>
            </a:r>
            <a:r>
              <a:rPr lang="cs-CZ" sz="1400" i="1" dirty="0"/>
              <a:t>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en.wikipedia.org/wiki/File:EM_spectrum.svg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11 </a:t>
            </a:r>
            <a:r>
              <a:rPr lang="cs-CZ" sz="1400" dirty="0"/>
              <a:t>KF. </a:t>
            </a:r>
            <a:r>
              <a:rPr lang="cs-CZ" sz="1400" i="1" dirty="0" err="1"/>
              <a:t>Soubor:ElmgSpektrum.png</a:t>
            </a:r>
            <a:r>
              <a:rPr lang="cs-CZ" sz="1400" i="1" dirty="0"/>
              <a:t> – Wikipedie</a:t>
            </a:r>
            <a:r>
              <a:rPr lang="cs-CZ" sz="1400" dirty="0"/>
              <a:t> [online]. 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Dostupný na WWW: http://cs.wikipedia.org/wiki/Soubor:ElmgSpektrum.png</a:t>
            </a:r>
            <a:endParaRPr lang="cs-CZ" sz="1400" dirty="0" smtClean="0"/>
          </a:p>
          <a:p>
            <a:pPr marL="0" indent="0" eaLnBrk="1" hangingPunct="1">
              <a:buNone/>
            </a:pPr>
            <a:endParaRPr lang="cs-CZ" sz="1400" dirty="0" smtClean="0"/>
          </a:p>
          <a:p>
            <a:pPr marL="0" indent="0" eaLnBrk="1" hangingPunct="1">
              <a:buNone/>
            </a:pPr>
            <a:endParaRPr lang="cs-CZ" sz="1400" dirty="0" smtClean="0"/>
          </a:p>
          <a:p>
            <a:pPr marL="0" indent="0" eaLnBrk="1" hangingPunct="1">
              <a:buNone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7806" y="1673805"/>
            <a:ext cx="82359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Wikipedia</a:t>
            </a:r>
            <a:r>
              <a:rPr lang="en-US" sz="1400" dirty="0"/>
              <a:t>: the free encyclopedia [online]. San Francisco (CA): Wikimedia Foundation, </a:t>
            </a:r>
            <a:r>
              <a:rPr lang="en-US" sz="1400" dirty="0" smtClean="0"/>
              <a:t>2001-201</a:t>
            </a:r>
            <a:r>
              <a:rPr lang="cs-CZ" sz="1400" dirty="0" smtClean="0"/>
              <a:t>2</a:t>
            </a:r>
            <a:r>
              <a:rPr lang="en-US" sz="1400" dirty="0"/>
              <a:t> [cit. 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 1. 9. 2012</a:t>
            </a:r>
            <a:r>
              <a:rPr lang="en-US" sz="1400" dirty="0" smtClean="0"/>
              <a:t>].</a:t>
            </a:r>
            <a:r>
              <a:rPr lang="en-US" sz="1400" dirty="0"/>
              <a:t>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en.wikipedia.org/wiki/Main_Page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REICHL, Jaroslav a Martin VŠETIČKA. </a:t>
            </a:r>
            <a:r>
              <a:rPr lang="cs-CZ" sz="1400" i="1" dirty="0"/>
              <a:t>Encyklopedie fyziky</a:t>
            </a:r>
            <a:r>
              <a:rPr lang="cs-CZ" sz="1400" dirty="0"/>
              <a:t> [online]. 2006 - </a:t>
            </a:r>
            <a:r>
              <a:rPr lang="cs-CZ" sz="1400" dirty="0" smtClean="0"/>
              <a:t>2012 </a:t>
            </a:r>
            <a:r>
              <a:rPr lang="cs-CZ" sz="1400" dirty="0"/>
              <a:t>[cit. </a:t>
            </a:r>
            <a:r>
              <a:rPr lang="cs-CZ" sz="1400" dirty="0">
                <a:ea typeface="Verdana" pitchFamily="34" charset="0"/>
                <a:cs typeface="Verdana" pitchFamily="34" charset="0"/>
              </a:rPr>
              <a:t>1. 9. 2012</a:t>
            </a:r>
            <a:r>
              <a:rPr lang="cs-CZ" sz="1400" dirty="0" smtClean="0"/>
              <a:t>]. </a:t>
            </a:r>
            <a:r>
              <a:rPr lang="cs-CZ" sz="1400" dirty="0"/>
              <a:t>Dostupné z: </a:t>
            </a:r>
            <a:r>
              <a:rPr lang="cs-CZ" sz="1400" dirty="0">
                <a:hlinkClick r:id="rId3"/>
              </a:rPr>
              <a:t>http://fyzika.jreichl.com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4121" y="593685"/>
            <a:ext cx="8229600" cy="8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 smtClean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121280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7090"/>
            <a:ext cx="4121950" cy="147002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Optika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6545" y="3609020"/>
            <a:ext cx="346538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2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/>
              <a:t>Částice nebo vlna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Podstata světla a jeho šíření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/>
              <a:t>Huygensův</a:t>
            </a:r>
            <a:r>
              <a:rPr lang="cs-CZ" sz="1600" dirty="0"/>
              <a:t> princip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Optická prostředí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Světelné zdroje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Elektromagnetické </a:t>
            </a:r>
            <a:r>
              <a:rPr lang="cs-CZ" sz="1600" dirty="0" smtClean="0"/>
              <a:t>spektrum A.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" action="ppaction://noaction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/>
              <a:t>Elektromagnetické </a:t>
            </a:r>
            <a:r>
              <a:rPr lang="cs-CZ" sz="1600" dirty="0" smtClean="0"/>
              <a:t>spektrum B.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8" action="ppaction://hlinksldjump"/>
              </a:rPr>
              <a:t>► </a:t>
            </a:r>
            <a:r>
              <a:rPr lang="cs-CZ" sz="1600" dirty="0" smtClean="0"/>
              <a:t>Záznam </a:t>
            </a:r>
            <a:r>
              <a:rPr lang="cs-CZ" sz="1600" dirty="0"/>
              <a:t>pohybu světla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04462" y="6603159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</a:t>
            </a:r>
            <a:endParaRPr lang="cs-CZ" sz="1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97" y="0"/>
            <a:ext cx="43270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5562110" y="624311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143000"/>
          </a:xfrm>
        </p:spPr>
        <p:txBody>
          <a:bodyPr/>
          <a:lstStyle/>
          <a:p>
            <a:r>
              <a:rPr lang="cs-CZ" dirty="0" smtClean="0"/>
              <a:t>Částice nebo vlna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16605" y="1114098"/>
            <a:ext cx="670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Optika společně s mechanikou patří k nejstarším oborům fyziky.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03512" y="1656907"/>
            <a:ext cx="613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Optika zprostředkovává až 80 % získávaných informací.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97962" y="3387638"/>
            <a:ext cx="347300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dualita světla (částic a vlnění)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0689" y="4531886"/>
            <a:ext cx="274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elektromagnetická vlna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57164" y="4514635"/>
            <a:ext cx="175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částice - foton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0689" y="5316335"/>
            <a:ext cx="2808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Světlo se </a:t>
            </a:r>
            <a:r>
              <a:rPr lang="cs-CZ" sz="1400" dirty="0" smtClean="0"/>
              <a:t>chová </a:t>
            </a:r>
            <a:r>
              <a:rPr lang="cs-CZ" sz="1400" dirty="0"/>
              <a:t>jako vlna, </a:t>
            </a:r>
            <a:r>
              <a:rPr lang="cs-CZ" sz="1400" dirty="0" smtClean="0"/>
              <a:t>která nese</a:t>
            </a:r>
            <a:r>
              <a:rPr lang="cs-CZ" sz="1400" dirty="0"/>
              <a:t> </a:t>
            </a:r>
            <a:r>
              <a:rPr lang="cs-CZ" sz="1400" dirty="0" smtClean="0"/>
              <a:t>kvantované</a:t>
            </a:r>
            <a:r>
              <a:rPr lang="cs-CZ" sz="1400" dirty="0"/>
              <a:t> </a:t>
            </a:r>
            <a:r>
              <a:rPr lang="cs-CZ" sz="1400" dirty="0" smtClean="0"/>
              <a:t>množství</a:t>
            </a:r>
            <a:r>
              <a:rPr lang="cs-CZ" sz="1400" dirty="0"/>
              <a:t> </a:t>
            </a:r>
            <a:r>
              <a:rPr lang="cs-CZ" sz="1400" dirty="0" smtClean="0"/>
              <a:t>energie, ale nepřenáší hmotu.</a:t>
            </a:r>
            <a:endParaRPr lang="cs-CZ" sz="1400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521550" y="3340362"/>
            <a:ext cx="1530170" cy="612648"/>
          </a:xfrm>
          <a:prstGeom prst="wedgeRoundRectCallout">
            <a:avLst>
              <a:gd name="adj1" fmla="val 63410"/>
              <a:gd name="adj2" fmla="val -16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 </a:t>
            </a:r>
            <a:r>
              <a:rPr lang="cs-CZ" sz="1200" dirty="0" err="1" smtClean="0">
                <a:solidFill>
                  <a:schemeClr val="tx1"/>
                </a:solidFill>
              </a:rPr>
              <a:t>částicově</a:t>
            </a:r>
            <a:r>
              <a:rPr lang="cs-CZ" sz="1200" dirty="0" smtClean="0">
                <a:solidFill>
                  <a:schemeClr val="tx1"/>
                </a:solidFill>
              </a:rPr>
              <a:t> / vlnová povaha </a:t>
            </a:r>
            <a:r>
              <a:rPr lang="cs-CZ" sz="1200" dirty="0">
                <a:solidFill>
                  <a:schemeClr val="tx1"/>
                </a:solidFill>
              </a:rPr>
              <a:t>světla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6349697" y="3340362"/>
            <a:ext cx="1822703" cy="612648"/>
          </a:xfrm>
          <a:prstGeom prst="wedgeRoundRectCallout">
            <a:avLst>
              <a:gd name="adj1" fmla="val -64388"/>
              <a:gd name="adj2" fmla="val -14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  </a:t>
            </a:r>
            <a:r>
              <a:rPr lang="cs-CZ" sz="1200" dirty="0" smtClean="0">
                <a:solidFill>
                  <a:schemeClr val="tx1"/>
                </a:solidFill>
              </a:rPr>
              <a:t>kvantová </a:t>
            </a:r>
            <a:r>
              <a:rPr lang="cs-CZ" sz="1200" dirty="0">
                <a:solidFill>
                  <a:schemeClr val="tx1"/>
                </a:solidFill>
              </a:rPr>
              <a:t>a </a:t>
            </a:r>
            <a:r>
              <a:rPr lang="cs-CZ" sz="1200" dirty="0" smtClean="0">
                <a:solidFill>
                  <a:schemeClr val="tx1"/>
                </a:solidFill>
              </a:rPr>
              <a:t>vlnová teorie světla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13"/>
          <p:cNvSpPr/>
          <p:nvPr/>
        </p:nvSpPr>
        <p:spPr>
          <a:xfrm flipH="1">
            <a:off x="304816" y="2406077"/>
            <a:ext cx="3690410" cy="612648"/>
          </a:xfrm>
          <a:prstGeom prst="wedgeRoundRectCallout">
            <a:avLst>
              <a:gd name="adj1" fmla="val -32763"/>
              <a:gd name="adj2" fmla="val 102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V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tx1"/>
                </a:solidFill>
              </a:rPr>
              <a:t>některých situacích se světlo chová jako částice, v jiných jako vlnění nebo </a:t>
            </a:r>
            <a:r>
              <a:rPr lang="cs-CZ" sz="1200" dirty="0" smtClean="0">
                <a:solidFill>
                  <a:schemeClr val="tx1"/>
                </a:solidFill>
              </a:rPr>
              <a:t>se </a:t>
            </a:r>
            <a:r>
              <a:rPr lang="cs-CZ" sz="1200" dirty="0">
                <a:solidFill>
                  <a:schemeClr val="tx1"/>
                </a:solidFill>
              </a:rPr>
              <a:t>nám tak pozorovaný jev lépe </a:t>
            </a:r>
            <a:r>
              <a:rPr lang="cs-CZ" sz="1200" dirty="0" smtClean="0">
                <a:solidFill>
                  <a:schemeClr val="tx1"/>
                </a:solidFill>
              </a:rPr>
              <a:t>vysvětluje.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thumb/f/f5/Photoelectric_effect.svg/220px-Photoelectric_effec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55" y="4177468"/>
            <a:ext cx="2610290" cy="18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564897" y="6075003"/>
            <a:ext cx="201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Fotoelektrický </a:t>
            </a:r>
            <a:r>
              <a:rPr lang="cs-CZ" dirty="0" smtClean="0"/>
              <a:t>jev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057165" y="5316335"/>
            <a:ext cx="2769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Myšlenku </a:t>
            </a:r>
            <a:r>
              <a:rPr lang="cs-CZ" sz="1400" dirty="0" smtClean="0"/>
              <a:t>duality světla použil</a:t>
            </a:r>
          </a:p>
          <a:p>
            <a:r>
              <a:rPr lang="cs-CZ" sz="1400" dirty="0" smtClean="0"/>
              <a:t>v roce</a:t>
            </a:r>
            <a:r>
              <a:rPr lang="cs-CZ" sz="1400" dirty="0"/>
              <a:t> </a:t>
            </a:r>
            <a:r>
              <a:rPr lang="cs-CZ" sz="1400" dirty="0" smtClean="0"/>
              <a:t>1905</a:t>
            </a:r>
            <a:r>
              <a:rPr lang="cs-CZ" sz="1400" dirty="0"/>
              <a:t> </a:t>
            </a:r>
            <a:r>
              <a:rPr lang="cs-CZ" sz="1400" dirty="0" smtClean="0"/>
              <a:t>Albert Einstein</a:t>
            </a:r>
            <a:r>
              <a:rPr lang="cs-CZ" sz="1400" dirty="0"/>
              <a:t> </a:t>
            </a:r>
            <a:r>
              <a:rPr lang="cs-CZ" sz="1400" dirty="0" smtClean="0"/>
              <a:t>pro objasnění fotoelektrického </a:t>
            </a:r>
            <a:r>
              <a:rPr lang="cs-CZ" sz="1400" dirty="0"/>
              <a:t>jevu.</a:t>
            </a:r>
          </a:p>
        </p:txBody>
      </p:sp>
      <p:sp>
        <p:nvSpPr>
          <p:cNvPr id="16" name="Zaoblený obdélníkový popisek 15"/>
          <p:cNvSpPr/>
          <p:nvPr/>
        </p:nvSpPr>
        <p:spPr>
          <a:xfrm flipH="1">
            <a:off x="4797024" y="2377298"/>
            <a:ext cx="3555395" cy="612648"/>
          </a:xfrm>
          <a:prstGeom prst="wedgeRoundRectCallout">
            <a:avLst>
              <a:gd name="adj1" fmla="val 32927"/>
              <a:gd name="adj2" fmla="val 1096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200" dirty="0" smtClean="0">
                <a:solidFill>
                  <a:schemeClr val="tx1"/>
                </a:solidFill>
              </a:rPr>
              <a:t>Vlnový </a:t>
            </a:r>
            <a:r>
              <a:rPr lang="cs-CZ" sz="1200" dirty="0">
                <a:solidFill>
                  <a:schemeClr val="tx1"/>
                </a:solidFill>
              </a:rPr>
              <a:t>charakter pozorujeme u delších vlnových délek, částicový u kratších vlnových délek</a:t>
            </a:r>
            <a:r>
              <a:rPr lang="cs-CZ" sz="1200" dirty="0" smtClean="0">
                <a:solidFill>
                  <a:schemeClr val="tx1"/>
                </a:solidFill>
              </a:rPr>
              <a:t>.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79702" y="2203"/>
            <a:ext cx="8229600" cy="1143000"/>
          </a:xfrm>
        </p:spPr>
        <p:txBody>
          <a:bodyPr/>
          <a:lstStyle/>
          <a:p>
            <a:r>
              <a:rPr lang="cs-CZ" dirty="0" smtClean="0"/>
              <a:t>Podstata světla a jeho šíření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61510" y="1178750"/>
            <a:ext cx="877597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600" dirty="0" smtClean="0"/>
              <a:t>Elektromagnetické záření </a:t>
            </a:r>
            <a:r>
              <a:rPr lang="cs-CZ" sz="1600" dirty="0"/>
              <a:t>o frekvencích </a:t>
            </a:r>
            <a:r>
              <a:rPr lang="cs-CZ" sz="1600" dirty="0" smtClean="0"/>
              <a:t>390 </a:t>
            </a:r>
            <a:r>
              <a:rPr lang="cs-CZ" sz="1600" dirty="0" err="1" smtClean="0"/>
              <a:t>nm</a:t>
            </a:r>
            <a:r>
              <a:rPr lang="cs-CZ" sz="1600" dirty="0" smtClean="0"/>
              <a:t> (1014 Hz – fialová) až 760 </a:t>
            </a:r>
            <a:r>
              <a:rPr lang="cs-CZ" sz="1600" dirty="0" err="1" smtClean="0"/>
              <a:t>nm</a:t>
            </a:r>
            <a:r>
              <a:rPr lang="cs-CZ" sz="1600" dirty="0" smtClean="0"/>
              <a:t>  (1014 Hz – červená), které lidské oko vnímá a v </a:t>
            </a:r>
            <a:r>
              <a:rPr lang="cs-CZ" sz="1600" dirty="0"/>
              <a:t>mozku vyvolává  </a:t>
            </a:r>
            <a:r>
              <a:rPr lang="cs-CZ" sz="1600" dirty="0" smtClean="0"/>
              <a:t>vidění.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6525" y="1898830"/>
            <a:ext cx="343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Světelný paprsek a jeho šíření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01970" y="36171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http://library.thinkquest.org/27356/p_lenses.htm</a:t>
            </a:r>
            <a:endParaRPr lang="cs-CZ" dirty="0"/>
          </a:p>
        </p:txBody>
      </p:sp>
      <p:sp>
        <p:nvSpPr>
          <p:cNvPr id="6" name="AutoShape 2" descr="vlnoplo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lnoploc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4926" y="2258870"/>
            <a:ext cx="4117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/>
              <a:t>Jestliže bodový zdroj </a:t>
            </a:r>
            <a:r>
              <a:rPr lang="cs-CZ" sz="1200" dirty="0"/>
              <a:t>světla </a:t>
            </a:r>
            <a:r>
              <a:rPr lang="cs-CZ" sz="1200" dirty="0" smtClean="0"/>
              <a:t>vyšle paprsky do svého okolí </a:t>
            </a:r>
            <a:r>
              <a:rPr lang="cs-CZ" sz="1200" dirty="0"/>
              <a:t>postupuje </a:t>
            </a:r>
            <a:r>
              <a:rPr lang="cs-CZ" sz="1200" dirty="0" smtClean="0"/>
              <a:t>elektromagnetické vlnění </a:t>
            </a:r>
            <a:r>
              <a:rPr lang="cs-CZ" sz="1200" dirty="0"/>
              <a:t>ze zdroje všemi směry rychlostí </a:t>
            </a:r>
            <a:r>
              <a:rPr lang="cs-CZ" sz="1200" i="1" dirty="0" smtClean="0"/>
              <a:t>v.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/>
              <a:t>Za </a:t>
            </a:r>
            <a:r>
              <a:rPr lang="cs-CZ" sz="1200" dirty="0"/>
              <a:t>dobu </a:t>
            </a:r>
            <a:r>
              <a:rPr lang="cs-CZ" sz="1200" i="1" dirty="0"/>
              <a:t>t</a:t>
            </a:r>
            <a:r>
              <a:rPr lang="cs-CZ" sz="1200" dirty="0"/>
              <a:t> dosáhne vzdálenosti </a:t>
            </a:r>
            <a:r>
              <a:rPr lang="cs-CZ" sz="1200" i="1" dirty="0"/>
              <a:t>r = </a:t>
            </a:r>
            <a:r>
              <a:rPr lang="cs-CZ" sz="1200" i="1" dirty="0" err="1"/>
              <a:t>vt</a:t>
            </a:r>
            <a:r>
              <a:rPr lang="cs-CZ" sz="12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/>
              <a:t>Všechny </a:t>
            </a:r>
            <a:r>
              <a:rPr lang="cs-CZ" sz="1200" dirty="0"/>
              <a:t>body, do nichž </a:t>
            </a:r>
            <a:r>
              <a:rPr lang="cs-CZ" sz="1200" dirty="0" smtClean="0"/>
              <a:t>dospěje vlnění </a:t>
            </a:r>
            <a:r>
              <a:rPr lang="cs-CZ" sz="1200" dirty="0"/>
              <a:t>z bodového zdroje za stejnou dobu, leží na kulové </a:t>
            </a:r>
            <a:r>
              <a:rPr lang="cs-CZ" sz="1200" dirty="0" smtClean="0"/>
              <a:t>ploše o poloměru r, </a:t>
            </a:r>
            <a:r>
              <a:rPr lang="cs-CZ" sz="1200" dirty="0"/>
              <a:t>kterou nazýváme </a:t>
            </a:r>
            <a:r>
              <a:rPr lang="cs-CZ" sz="1200" b="1" dirty="0" smtClean="0"/>
              <a:t>kulová vlnoplocha</a:t>
            </a:r>
            <a:r>
              <a:rPr lang="cs-CZ" sz="12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/>
              <a:t>Směr </a:t>
            </a:r>
            <a:r>
              <a:rPr lang="cs-CZ" sz="1200" dirty="0"/>
              <a:t>šíření vlnění určuje přímka, která vychází ze zdroje vlnění kolmo na vlnoplochu a nazývá se </a:t>
            </a:r>
            <a:r>
              <a:rPr lang="cs-CZ" sz="1200" b="1" dirty="0" smtClean="0"/>
              <a:t>paprsek</a:t>
            </a:r>
            <a:r>
              <a:rPr lang="cs-CZ" sz="12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/>
              <a:t>V </a:t>
            </a:r>
            <a:r>
              <a:rPr lang="cs-CZ" sz="1200" dirty="0"/>
              <a:t>blízkosti bodového zdroje vlnění se vytvářejí kulové </a:t>
            </a:r>
            <a:r>
              <a:rPr lang="cs-CZ" sz="1200" dirty="0" smtClean="0"/>
              <a:t>vlnoplochy.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206690"/>
            <a:ext cx="4514850" cy="2257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2155" y="4497505"/>
            <a:ext cx="8430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/>
              <a:t>Ve větších vzdálenostech od zdroje je však zakřivení kulových vlnoploch tak malé, že můžeme jejich části nahradit vlnoplochami rovinnými. </a:t>
            </a:r>
          </a:p>
        </p:txBody>
      </p:sp>
      <p:pic>
        <p:nvPicPr>
          <p:cNvPr id="1032" name="Picture 8" descr="vlnoplo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30" y="4977963"/>
            <a:ext cx="36766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86535" y="4977963"/>
            <a:ext cx="3891735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000" b="1" dirty="0"/>
              <a:t>Způsob šíření světla v prostředí</a:t>
            </a:r>
            <a:endParaRPr lang="cs-CZ" sz="1000" dirty="0"/>
          </a:p>
          <a:p>
            <a:r>
              <a:rPr lang="cs-CZ" sz="1000" dirty="0"/>
              <a:t>Světlo se ze světelného zdroje šíří ve </a:t>
            </a:r>
            <a:r>
              <a:rPr lang="cs-CZ" sz="1000" b="1" dirty="0" smtClean="0"/>
              <a:t>vlnoplochách</a:t>
            </a:r>
            <a:endParaRPr lang="cs-CZ" sz="1000" dirty="0"/>
          </a:p>
          <a:p>
            <a:r>
              <a:rPr lang="cs-CZ" sz="1000" dirty="0" smtClean="0"/>
              <a:t>a </a:t>
            </a:r>
            <a:r>
              <a:rPr lang="cs-CZ" sz="1000" dirty="0"/>
              <a:t>proces šíření vysvětluje </a:t>
            </a:r>
            <a:r>
              <a:rPr lang="cs-CZ" sz="1000" b="1" dirty="0" err="1"/>
              <a:t>Huygensův</a:t>
            </a:r>
            <a:r>
              <a:rPr lang="cs-CZ" sz="1000" b="1" dirty="0"/>
              <a:t> princip</a:t>
            </a:r>
            <a:r>
              <a:rPr lang="cs-CZ" sz="1000" dirty="0"/>
              <a:t>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1520" y="5634245"/>
            <a:ext cx="479864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/>
              <a:t>Zákon přímočarého šíření </a:t>
            </a:r>
            <a:r>
              <a:rPr lang="cs-CZ" sz="1200" b="1" dirty="0" smtClean="0"/>
              <a:t>světla</a:t>
            </a:r>
          </a:p>
          <a:p>
            <a:endParaRPr lang="cs-CZ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/>
              <a:t>Ve stejnorodém optickém prostředí se světlo šíří přímočaře v rovnoběžných, rozbíhavých nebo sbíhavých svazcích světelných </a:t>
            </a:r>
            <a:r>
              <a:rPr lang="cs-CZ" sz="1000" dirty="0" smtClean="0"/>
              <a:t>paprsků.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000" dirty="0" smtClean="0"/>
              <a:t>Jestliže </a:t>
            </a:r>
            <a:r>
              <a:rPr lang="cs-CZ" sz="1000" dirty="0"/>
              <a:t>se tyto paprsky navzájem protínají, neovlivňují se a postupují prostředím nezávisle jeden na druhém</a:t>
            </a:r>
            <a:r>
              <a:rPr lang="cs-CZ" sz="1000" dirty="0" smtClean="0"/>
              <a:t>.  </a:t>
            </a:r>
            <a:br>
              <a:rPr lang="cs-CZ" sz="1000" dirty="0" smtClean="0"/>
            </a:br>
            <a:r>
              <a:rPr lang="cs-CZ" sz="1000" b="1" dirty="0" smtClean="0"/>
              <a:t>Princip </a:t>
            </a:r>
            <a:r>
              <a:rPr lang="cs-CZ" sz="1000" b="1" dirty="0"/>
              <a:t>nezávislosti chodu světelných </a:t>
            </a:r>
            <a:r>
              <a:rPr lang="cs-CZ" sz="1000" b="1" dirty="0" smtClean="0"/>
              <a:t>paprsků.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442430" y="4464115"/>
            <a:ext cx="591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3</a:t>
            </a:r>
            <a:endParaRPr lang="cs-CZ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91479" y="6579350"/>
            <a:ext cx="591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4</a:t>
            </a:r>
            <a:endParaRPr lang="cs-CZ" sz="1000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5472100" y="1898829"/>
            <a:ext cx="900100" cy="495055"/>
          </a:xfrm>
          <a:prstGeom prst="wedgeRoundRectCallout">
            <a:avLst>
              <a:gd name="adj1" fmla="val 29961"/>
              <a:gd name="adj2" fmla="val 81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Kulová vlnoplocha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7362310" y="3940316"/>
            <a:ext cx="900100" cy="495055"/>
          </a:xfrm>
          <a:prstGeom prst="wedgeRoundRectCallout">
            <a:avLst>
              <a:gd name="adj1" fmla="val -81077"/>
              <a:gd name="adj2" fmla="val -1093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Rozruch se šíří všemi směry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6777245" y="1763815"/>
            <a:ext cx="1916704" cy="366979"/>
          </a:xfrm>
          <a:prstGeom prst="wedgeRoundRectCallout">
            <a:avLst>
              <a:gd name="adj1" fmla="val 6830"/>
              <a:gd name="adj2" fmla="val -1200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Frekvence světla , ve všech prostředích, zůstává stejná.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836"/>
            <a:ext cx="8229600" cy="1143000"/>
          </a:xfrm>
        </p:spPr>
        <p:txBody>
          <a:bodyPr/>
          <a:lstStyle/>
          <a:p>
            <a:r>
              <a:rPr lang="cs-CZ" dirty="0" err="1"/>
              <a:t>Huygensův</a:t>
            </a:r>
            <a:r>
              <a:rPr lang="cs-CZ" dirty="0"/>
              <a:t> princip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9032" y="4104075"/>
            <a:ext cx="404037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Každý bod, do něhož dospěla v čase t vybraná vlnoplocha se stává sám zdrojem elementárního rozruchu, který se kolem něj dále šíří ve formě elementárních vlnoploch (v homogenním prostředí kulových). Výslednou vlnoplochu v čase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získáme jako vnější obálku těchto elementárních vlnoploch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kumimoji="0" lang="cs-CZ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83" name="Picture 11" descr="File:Huygens Fresnel Princip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1" y="999195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le:Wavelength=slitwidt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999194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uygensův prin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70" y="4009559"/>
            <a:ext cx="39243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248073" y="5736986"/>
            <a:ext cx="4101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Celková vlnoplocha v dalším časovém okamžiku je vnější obálka všech elementárních vlnoploch a kolmice na ni jednoznačně určuje směr šíření.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242571" y="3619998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5 </a:t>
            </a:r>
            <a:endParaRPr lang="cs-CZ" sz="1000" dirty="0"/>
          </a:p>
        </p:txBody>
      </p:sp>
      <p:sp>
        <p:nvSpPr>
          <p:cNvPr id="21" name="Obdélník 20"/>
          <p:cNvSpPr/>
          <p:nvPr/>
        </p:nvSpPr>
        <p:spPr>
          <a:xfrm>
            <a:off x="8555377" y="3619999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6 </a:t>
            </a:r>
            <a:endParaRPr 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8516570" y="6582739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7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28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4885" cy="709714"/>
          </a:xfrm>
        </p:spPr>
        <p:txBody>
          <a:bodyPr/>
          <a:lstStyle/>
          <a:p>
            <a:r>
              <a:rPr lang="cs-CZ" dirty="0" smtClean="0"/>
              <a:t>Optická prostředí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6516" y="1358770"/>
            <a:ext cx="873097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Za optické prostředí považujeme vakuum </a:t>
            </a:r>
            <a:r>
              <a:rPr lang="cs-CZ" sz="1600" dirty="0"/>
              <a:t>nebo </a:t>
            </a:r>
            <a:r>
              <a:rPr lang="cs-CZ" sz="1600" dirty="0" smtClean="0"/>
              <a:t>jinou látku, v které se </a:t>
            </a:r>
            <a:r>
              <a:rPr lang="cs-CZ" sz="1600" dirty="0"/>
              <a:t>světlo </a:t>
            </a:r>
            <a:r>
              <a:rPr lang="cs-CZ" sz="1600" dirty="0" smtClean="0"/>
              <a:t>šíří beze změny, je pohlcováno nebo rozptylováno.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206516" y="2155261"/>
            <a:ext cx="1466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Čiré </a:t>
            </a:r>
            <a:r>
              <a:rPr lang="cs-CZ" sz="1200" b="1" dirty="0" smtClean="0"/>
              <a:t>prostředí</a:t>
            </a:r>
          </a:p>
          <a:p>
            <a:r>
              <a:rPr lang="cs-CZ" sz="1200" dirty="0" smtClean="0"/>
              <a:t>světlo není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/>
              <a:t>pohlcováno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/>
              <a:t>rozptylováno</a:t>
            </a:r>
            <a:endParaRPr lang="cs-CZ" sz="1200" dirty="0"/>
          </a:p>
        </p:txBody>
      </p:sp>
      <p:sp>
        <p:nvSpPr>
          <p:cNvPr id="12" name="Obdélník 11"/>
          <p:cNvSpPr/>
          <p:nvPr/>
        </p:nvSpPr>
        <p:spPr>
          <a:xfrm>
            <a:off x="1855752" y="2155261"/>
            <a:ext cx="2438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b="1" dirty="0">
                <a:solidFill>
                  <a:srgbClr val="000000"/>
                </a:solidFill>
              </a:rPr>
              <a:t>Průhledné </a:t>
            </a:r>
            <a:r>
              <a:rPr lang="cs-CZ" sz="1200" b="1" dirty="0" smtClean="0">
                <a:solidFill>
                  <a:srgbClr val="000000"/>
                </a:solidFill>
              </a:rPr>
              <a:t>prostředí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nedochází k </a:t>
            </a:r>
            <a:r>
              <a:rPr lang="cs-CZ" sz="1200" dirty="0">
                <a:solidFill>
                  <a:srgbClr val="000000"/>
                </a:solidFill>
              </a:rPr>
              <a:t>rozptylu </a:t>
            </a:r>
            <a:r>
              <a:rPr lang="cs-CZ" sz="1200" dirty="0" smtClean="0">
                <a:solidFill>
                  <a:srgbClr val="000000"/>
                </a:solidFill>
              </a:rPr>
              <a:t>světla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světlo </a:t>
            </a:r>
            <a:r>
              <a:rPr lang="cs-CZ" sz="1200" dirty="0">
                <a:solidFill>
                  <a:srgbClr val="000000"/>
                </a:solidFill>
              </a:rPr>
              <a:t>je částečně </a:t>
            </a:r>
            <a:r>
              <a:rPr lang="cs-CZ" sz="1200" dirty="0" smtClean="0">
                <a:solidFill>
                  <a:srgbClr val="000000"/>
                </a:solidFill>
              </a:rPr>
              <a:t>pohlcováno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při pohlcení určitých barevných je výstupem barevné světlo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477220" y="2155261"/>
            <a:ext cx="1916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b="1" dirty="0">
                <a:solidFill>
                  <a:srgbClr val="000000"/>
                </a:solidFill>
              </a:rPr>
              <a:t>Průsvitné </a:t>
            </a:r>
            <a:r>
              <a:rPr lang="cs-CZ" sz="1200" b="1" dirty="0" smtClean="0">
                <a:solidFill>
                  <a:srgbClr val="000000"/>
                </a:solidFill>
              </a:rPr>
              <a:t>prostředí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dochází </a:t>
            </a:r>
            <a:r>
              <a:rPr lang="cs-CZ" sz="1200" dirty="0">
                <a:solidFill>
                  <a:srgbClr val="000000"/>
                </a:solidFill>
              </a:rPr>
              <a:t>k částečnému rozptylu </a:t>
            </a:r>
            <a:r>
              <a:rPr lang="cs-CZ" sz="1200" dirty="0" smtClean="0">
                <a:solidFill>
                  <a:srgbClr val="000000"/>
                </a:solidFill>
              </a:rPr>
              <a:t>světla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světlo </a:t>
            </a:r>
            <a:r>
              <a:rPr lang="cs-CZ" sz="1200" dirty="0">
                <a:solidFill>
                  <a:srgbClr val="000000"/>
                </a:solidFill>
              </a:rPr>
              <a:t>je částečně </a:t>
            </a:r>
            <a:r>
              <a:rPr lang="cs-CZ" sz="1200" dirty="0" smtClean="0">
                <a:solidFill>
                  <a:srgbClr val="000000"/>
                </a:solidFill>
              </a:rPr>
              <a:t>pohlcováno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při </a:t>
            </a:r>
            <a:r>
              <a:rPr lang="cs-CZ" sz="1200" dirty="0">
                <a:solidFill>
                  <a:srgbClr val="000000"/>
                </a:solidFill>
              </a:rPr>
              <a:t>pohlcení určitých barevných je výstupem barevné </a:t>
            </a:r>
            <a:r>
              <a:rPr lang="cs-CZ" sz="1200" dirty="0" smtClean="0">
                <a:solidFill>
                  <a:srgbClr val="000000"/>
                </a:solidFill>
              </a:rPr>
              <a:t>světlo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576505" y="2155261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200" b="1" dirty="0">
                <a:solidFill>
                  <a:srgbClr val="000000"/>
                </a:solidFill>
              </a:rPr>
              <a:t>Neprůhledné prostředí </a:t>
            </a:r>
            <a:endParaRPr lang="cs-CZ" sz="1200" b="1" dirty="0" smtClean="0">
              <a:solidFill>
                <a:srgbClr val="0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světlo pohlcuje nebo odráží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258365" y="3788013"/>
            <a:ext cx="2398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b="1" dirty="0">
                <a:solidFill>
                  <a:srgbClr val="000000"/>
                </a:solidFill>
              </a:rPr>
              <a:t>H</a:t>
            </a:r>
            <a:r>
              <a:rPr lang="cs-CZ" sz="1200" b="1" dirty="0" smtClean="0">
                <a:solidFill>
                  <a:srgbClr val="000000"/>
                </a:solidFill>
              </a:rPr>
              <a:t>omogenní </a:t>
            </a:r>
            <a:r>
              <a:rPr lang="cs-CZ" sz="1200" b="1" dirty="0">
                <a:solidFill>
                  <a:srgbClr val="000000"/>
                </a:solidFill>
              </a:rPr>
              <a:t>optické </a:t>
            </a:r>
            <a:r>
              <a:rPr lang="cs-CZ" sz="1200" b="1" dirty="0" smtClean="0">
                <a:solidFill>
                  <a:srgbClr val="000000"/>
                </a:solidFill>
              </a:rPr>
              <a:t>prostředí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má </a:t>
            </a:r>
            <a:r>
              <a:rPr lang="cs-CZ" sz="1200" dirty="0">
                <a:solidFill>
                  <a:srgbClr val="000000"/>
                </a:solidFill>
              </a:rPr>
              <a:t>ve všech svých </a:t>
            </a:r>
            <a:r>
              <a:rPr lang="cs-CZ" sz="1200" dirty="0" smtClean="0">
                <a:solidFill>
                  <a:srgbClr val="000000"/>
                </a:solidFill>
              </a:rPr>
              <a:t>místech</a:t>
            </a:r>
            <a:br>
              <a:rPr lang="cs-CZ" sz="1200" dirty="0" smtClean="0">
                <a:solidFill>
                  <a:srgbClr val="000000"/>
                </a:solidFill>
              </a:rPr>
            </a:br>
            <a:r>
              <a:rPr lang="cs-CZ" sz="1200" dirty="0" smtClean="0">
                <a:solidFill>
                  <a:srgbClr val="000000"/>
                </a:solidFill>
              </a:rPr>
              <a:t>(v celém objemu) </a:t>
            </a:r>
            <a:r>
              <a:rPr lang="cs-CZ" sz="1200" dirty="0">
                <a:solidFill>
                  <a:srgbClr val="000000"/>
                </a:solidFill>
              </a:rPr>
              <a:t>stejné optické </a:t>
            </a:r>
            <a:r>
              <a:rPr lang="cs-CZ" sz="1200" dirty="0" smtClean="0">
                <a:solidFill>
                  <a:srgbClr val="000000"/>
                </a:solidFill>
              </a:rPr>
              <a:t>vlastnosti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82686" y="411888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200" b="1" dirty="0">
                <a:solidFill>
                  <a:srgbClr val="000000"/>
                </a:solidFill>
              </a:rPr>
              <a:t>Izotropní </a:t>
            </a:r>
            <a:r>
              <a:rPr lang="cs-CZ" sz="1200" b="1" dirty="0" smtClean="0">
                <a:solidFill>
                  <a:srgbClr val="000000"/>
                </a:solidFill>
              </a:rPr>
              <a:t>prostředí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prostředí</a:t>
            </a:r>
            <a:r>
              <a:rPr lang="cs-CZ" sz="1200" dirty="0">
                <a:solidFill>
                  <a:srgbClr val="000000"/>
                </a:solidFill>
              </a:rPr>
              <a:t>, v </a:t>
            </a:r>
            <a:r>
              <a:rPr lang="cs-CZ" sz="1200" dirty="0" smtClean="0">
                <a:solidFill>
                  <a:srgbClr val="000000"/>
                </a:solidFill>
              </a:rPr>
              <a:t>kterém se </a:t>
            </a:r>
            <a:r>
              <a:rPr lang="cs-CZ" sz="1200" dirty="0">
                <a:solidFill>
                  <a:srgbClr val="000000"/>
                </a:solidFill>
              </a:rPr>
              <a:t>světlo šíří všemi směry stejnou </a:t>
            </a:r>
            <a:r>
              <a:rPr lang="cs-CZ" sz="1200" dirty="0" smtClean="0">
                <a:solidFill>
                  <a:srgbClr val="000000"/>
                </a:solidFill>
              </a:rPr>
              <a:t>rychlostí (voda, sklo), má ve všech směrech stejné vlastnosti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246440" y="4118881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200" b="1" dirty="0">
                <a:solidFill>
                  <a:srgbClr val="000000"/>
                </a:solidFill>
              </a:rPr>
              <a:t>Anizotropní </a:t>
            </a:r>
            <a:r>
              <a:rPr lang="cs-CZ" sz="1200" b="1" dirty="0" smtClean="0">
                <a:solidFill>
                  <a:srgbClr val="000000"/>
                </a:solidFill>
              </a:rPr>
              <a:t>prostředí</a:t>
            </a:r>
            <a:endParaRPr lang="cs-CZ" sz="1200" dirty="0" smtClean="0">
              <a:solidFill>
                <a:srgbClr val="0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rychlost </a:t>
            </a:r>
            <a:r>
              <a:rPr lang="cs-CZ" sz="1200" dirty="0">
                <a:solidFill>
                  <a:srgbClr val="000000"/>
                </a:solidFill>
              </a:rPr>
              <a:t>světla závisí na jeho </a:t>
            </a:r>
            <a:r>
              <a:rPr lang="cs-CZ" sz="1200" dirty="0" smtClean="0">
                <a:solidFill>
                  <a:srgbClr val="000000"/>
                </a:solidFill>
              </a:rPr>
              <a:t>směru (krystaly </a:t>
            </a:r>
            <a:r>
              <a:rPr lang="cs-CZ" sz="1200" dirty="0">
                <a:solidFill>
                  <a:srgbClr val="000000"/>
                </a:solidFill>
              </a:rPr>
              <a:t>- křemen, islandský vápenec)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486280" y="5679250"/>
            <a:ext cx="4200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/>
              <a:t>Opticky hustší prostředí je  </a:t>
            </a:r>
            <a:r>
              <a:rPr lang="cs-CZ" sz="1200" dirty="0"/>
              <a:t>to, které má větší index </a:t>
            </a:r>
            <a:r>
              <a:rPr lang="cs-CZ" sz="1200" dirty="0" smtClean="0"/>
              <a:t>lomu.</a:t>
            </a:r>
          </a:p>
          <a:p>
            <a:pPr algn="ctr"/>
            <a:r>
              <a:rPr lang="cs-CZ" sz="1200" dirty="0" smtClean="0"/>
              <a:t>Prostředí </a:t>
            </a:r>
            <a:r>
              <a:rPr lang="cs-CZ" sz="1200" dirty="0"/>
              <a:t>s menším indexem lomu </a:t>
            </a:r>
            <a:r>
              <a:rPr lang="cs-CZ" sz="1200" dirty="0" smtClean="0"/>
              <a:t>je</a:t>
            </a:r>
            <a:r>
              <a:rPr lang="cs-CZ" sz="1200" dirty="0"/>
              <a:t> prostředí opticky řidší.</a:t>
            </a:r>
          </a:p>
        </p:txBody>
      </p:sp>
      <p:sp>
        <p:nvSpPr>
          <p:cNvPr id="20" name="Zaoblený obdélníkový popisek 19"/>
          <p:cNvSpPr/>
          <p:nvPr/>
        </p:nvSpPr>
        <p:spPr>
          <a:xfrm>
            <a:off x="6792274" y="5435457"/>
            <a:ext cx="2190216" cy="645896"/>
          </a:xfrm>
          <a:prstGeom prst="wedgeRoundRectCallout">
            <a:avLst>
              <a:gd name="adj1" fmla="val -67079"/>
              <a:gd name="adj2" fmla="val -487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 </a:t>
            </a:r>
            <a:r>
              <a:rPr lang="cs-CZ" sz="1000" dirty="0" smtClean="0">
                <a:solidFill>
                  <a:schemeClr val="tx1"/>
                </a:solidFill>
              </a:rPr>
              <a:t>Bezrozměrná</a:t>
            </a:r>
            <a:r>
              <a:rPr lang="cs-CZ" sz="1000" dirty="0">
                <a:solidFill>
                  <a:schemeClr val="tx1"/>
                </a:solidFill>
              </a:rPr>
              <a:t> fyzikální veličina popisující šíření </a:t>
            </a:r>
            <a:r>
              <a:rPr lang="cs-CZ" sz="1000" dirty="0" smtClean="0">
                <a:solidFill>
                  <a:schemeClr val="tx1"/>
                </a:solidFill>
              </a:rPr>
              <a:t>světla,</a:t>
            </a:r>
          </a:p>
          <a:p>
            <a:pPr algn="ctr"/>
            <a:r>
              <a:rPr lang="cs-CZ" sz="1000" smtClean="0">
                <a:solidFill>
                  <a:schemeClr val="tx1"/>
                </a:solidFill>
              </a:rPr>
              <a:t>všeobecně</a:t>
            </a:r>
            <a:r>
              <a:rPr lang="cs-CZ" sz="1000" dirty="0">
                <a:solidFill>
                  <a:schemeClr val="tx1"/>
                </a:solidFill>
              </a:rPr>
              <a:t> elektromagnetického záření v </a:t>
            </a:r>
            <a:r>
              <a:rPr lang="cs-CZ" sz="1000" dirty="0" smtClean="0">
                <a:solidFill>
                  <a:schemeClr val="tx1"/>
                </a:solidFill>
              </a:rPr>
              <a:t>látkách.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835315" y="5184195"/>
            <a:ext cx="3536885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/>
              <a:t>Dvě optická prostředí se odlišují indexem lomu.</a:t>
            </a:r>
          </a:p>
        </p:txBody>
      </p:sp>
      <p:sp>
        <p:nvSpPr>
          <p:cNvPr id="19" name="Zaoblený obdélníkový popisek 18"/>
          <p:cNvSpPr/>
          <p:nvPr/>
        </p:nvSpPr>
        <p:spPr>
          <a:xfrm>
            <a:off x="266549" y="5435457"/>
            <a:ext cx="2190216" cy="645896"/>
          </a:xfrm>
          <a:prstGeom prst="wedgeRoundRectCallout">
            <a:avLst>
              <a:gd name="adj1" fmla="val 64965"/>
              <a:gd name="adj2" fmla="val -50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 </a:t>
            </a:r>
            <a:r>
              <a:rPr lang="cs-CZ" sz="1000" dirty="0" smtClean="0">
                <a:solidFill>
                  <a:schemeClr val="tx1"/>
                </a:solidFill>
              </a:rPr>
              <a:t>Index lomu </a:t>
            </a:r>
            <a:r>
              <a:rPr lang="cs-CZ" sz="1000" i="1" dirty="0" smtClean="0">
                <a:solidFill>
                  <a:schemeClr val="tx1"/>
                </a:solidFill>
              </a:rPr>
              <a:t>n</a:t>
            </a:r>
            <a:r>
              <a:rPr lang="cs-CZ" sz="1000" dirty="0" smtClean="0">
                <a:solidFill>
                  <a:schemeClr val="tx1"/>
                </a:solidFill>
              </a:rPr>
              <a:t> vakua je 1.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Všechna jiná prostředí mají index lomu větší než 1.</a:t>
            </a:r>
            <a:endParaRPr lang="cs-CZ" sz="1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93300" y="6102602"/>
                <a:ext cx="1503425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</a:rPr>
                        <m:t>𝑛</m:t>
                      </m:r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16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cs-CZ" sz="1600" b="0" i="1" smtClean="0">
                          <a:latin typeface="Cambria Math"/>
                        </a:rPr>
                        <m:t> …</m:t>
                      </m:r>
                      <m:r>
                        <a:rPr lang="cs-CZ" sz="1600" b="0" i="1" smtClean="0">
                          <a:latin typeface="Cambria Math"/>
                        </a:rPr>
                        <m:t>𝑐</m:t>
                      </m:r>
                      <m:r>
                        <a:rPr lang="cs-CZ" sz="1600" b="0" i="1" smtClean="0">
                          <a:latin typeface="Cambria Math"/>
                        </a:rPr>
                        <m:t>&gt;</m:t>
                      </m:r>
                      <m:r>
                        <a:rPr lang="cs-CZ" sz="16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0" y="6102602"/>
                <a:ext cx="1503425" cy="5140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2231740" y="6369425"/>
            <a:ext cx="4572000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s-CZ" sz="1050" b="1" dirty="0"/>
              <a:t>Rychlost světla</a:t>
            </a:r>
            <a:r>
              <a:rPr lang="cs-CZ" sz="1050" dirty="0"/>
              <a:t> </a:t>
            </a:r>
            <a:r>
              <a:rPr lang="cs-CZ" sz="1050" dirty="0" smtClean="0"/>
              <a:t>ve</a:t>
            </a:r>
            <a:r>
              <a:rPr lang="cs-CZ" sz="1050" dirty="0"/>
              <a:t> </a:t>
            </a:r>
            <a:r>
              <a:rPr lang="cs-CZ" sz="1050" dirty="0" smtClean="0"/>
              <a:t>vakuu c = 299</a:t>
            </a:r>
            <a:r>
              <a:rPr lang="cs-CZ" sz="1050" dirty="0"/>
              <a:t> 792 </a:t>
            </a:r>
            <a:r>
              <a:rPr lang="cs-CZ" sz="1050" dirty="0" smtClean="0"/>
              <a:t>458 m/s = 1</a:t>
            </a:r>
            <a:r>
              <a:rPr lang="cs-CZ" sz="1050" dirty="0"/>
              <a:t> 079 252 848,8 </a:t>
            </a:r>
            <a:r>
              <a:rPr lang="cs-CZ" sz="1050" dirty="0" smtClean="0"/>
              <a:t>km/h.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97125" y="6623341"/>
            <a:ext cx="1125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Wikipedie</a:t>
            </a:r>
            <a:endParaRPr lang="cs-CZ" sz="1000" dirty="0"/>
          </a:p>
        </p:txBody>
      </p:sp>
      <p:sp>
        <p:nvSpPr>
          <p:cNvPr id="22" name="Zaoblený obdélníkový popisek 21"/>
          <p:cNvSpPr/>
          <p:nvPr/>
        </p:nvSpPr>
        <p:spPr>
          <a:xfrm>
            <a:off x="6999424" y="6300899"/>
            <a:ext cx="1533015" cy="413466"/>
          </a:xfrm>
          <a:prstGeom prst="wedgeRoundRectCallout">
            <a:avLst>
              <a:gd name="adj1" fmla="val -64444"/>
              <a:gd name="adj2" fmla="val -42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Nejvyšší známá rychlost ve vesmíru.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cs-CZ" dirty="0" smtClean="0"/>
              <a:t>Světelné zdroje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04481" y="2426114"/>
            <a:ext cx="5642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vlastní – světlo přímo v tělese vzniká a šíří se z něj do okolí 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296132" y="2865131"/>
            <a:ext cx="3685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nevlastní – jedná se o světlo odražené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296132" y="3304148"/>
            <a:ext cx="3882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přírodní – vznikající samovolně v přírodě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296132" y="3743165"/>
            <a:ext cx="3969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umělé – příčinou světla je činnost člověka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296132" y="4182182"/>
            <a:ext cx="8326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bodové – světelný zdroj má malou plochu vzhledem ke vzdálenosti, z které je pozorováno</a:t>
            </a:r>
            <a:endParaRPr lang="cs-CZ" sz="1600" dirty="0"/>
          </a:p>
        </p:txBody>
      </p:sp>
      <p:sp>
        <p:nvSpPr>
          <p:cNvPr id="12" name="Obdélník 11"/>
          <p:cNvSpPr/>
          <p:nvPr/>
        </p:nvSpPr>
        <p:spPr>
          <a:xfrm>
            <a:off x="296132" y="4621199"/>
            <a:ext cx="7092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plošné – plocha ke vzdálenosti, z nějž je zdroj pozorován není zanedbatelný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321709" y="5060216"/>
            <a:ext cx="4870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</a:rPr>
              <a:t>tepelné – vznikající na základě různých zdrojů tepla</a:t>
            </a:r>
            <a:endParaRPr lang="cs-CZ" sz="1600" dirty="0"/>
          </a:p>
        </p:txBody>
      </p:sp>
      <p:sp>
        <p:nvSpPr>
          <p:cNvPr id="15" name="Obdélník 14"/>
          <p:cNvSpPr/>
          <p:nvPr/>
        </p:nvSpPr>
        <p:spPr>
          <a:xfrm>
            <a:off x="328221" y="5499230"/>
            <a:ext cx="8121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</a:rPr>
              <a:t>luminiscenční – </a:t>
            </a:r>
            <a:r>
              <a:rPr lang="cs-CZ" sz="1600" dirty="0"/>
              <a:t>spontánní (samovolné) záření (obvykle) pevných nebo kapalných látek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303831" y="1307460"/>
            <a:ext cx="854364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Za světelný zdroj, s vlastním zdrojem záření, považujeme přírodní nebo vytvořené objekty, v kterých se </a:t>
            </a:r>
            <a:r>
              <a:rPr lang="cs-CZ" dirty="0"/>
              <a:t>mění různé druhy energie (vnitřní, </a:t>
            </a:r>
            <a:r>
              <a:rPr lang="cs-CZ" dirty="0" smtClean="0"/>
              <a:t>elektrická, chemická, jaderná) </a:t>
            </a:r>
            <a:r>
              <a:rPr lang="cs-CZ" dirty="0"/>
              <a:t>na </a:t>
            </a:r>
            <a:r>
              <a:rPr lang="cs-CZ" dirty="0" smtClean="0"/>
              <a:t>světelnou energii.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41530" y="5904275"/>
            <a:ext cx="8460940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/>
              <a:t>Monochromatické světlo – světlo jedné vlnové délky – jednobarevné.</a:t>
            </a:r>
            <a:br>
              <a:rPr lang="cs-CZ" sz="1400" dirty="0"/>
            </a:br>
            <a:r>
              <a:rPr lang="cs-CZ" sz="1400" dirty="0"/>
              <a:t>Bílé světlo – polychromatické – složené ze všech barev viditelného spektra </a:t>
            </a:r>
            <a:r>
              <a:rPr lang="cs-CZ" sz="1400" dirty="0" smtClean="0"/>
              <a:t>(fialová, modrá, zelená, žlutá, oranžová, červená).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706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abay.com/get/0001e4baf22329026226/1375021985/rainbow-14270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35" y="0"/>
            <a:ext cx="9604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0010" y="244011"/>
            <a:ext cx="9252520" cy="709714"/>
          </a:xfrm>
        </p:spPr>
        <p:txBody>
          <a:bodyPr/>
          <a:lstStyle/>
          <a:p>
            <a:r>
              <a:rPr lang="cs-CZ" dirty="0"/>
              <a:t>Elektromagnetické </a:t>
            </a:r>
            <a:r>
              <a:rPr lang="cs-CZ" dirty="0" smtClean="0"/>
              <a:t>spektrum A.</a:t>
            </a:r>
            <a:endParaRPr lang="cs-CZ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5" y="2033845"/>
            <a:ext cx="69723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 flipV="1">
            <a:off x="1466850" y="3072845"/>
            <a:ext cx="2925132" cy="2336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5191312" y="3072070"/>
            <a:ext cx="3236885" cy="2337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97A57"/>
              </a:clrFrom>
              <a:clrTo>
                <a:srgbClr val="B97A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67" y="5424282"/>
            <a:ext cx="6934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971600" y="307207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400 </a:t>
            </a:r>
            <a:r>
              <a:rPr lang="cs-CZ" sz="1000" dirty="0" err="1" smtClean="0"/>
              <a:t>nm</a:t>
            </a:r>
            <a:endParaRPr lang="cs-CZ" sz="1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8352420" y="307207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7</a:t>
            </a:r>
            <a:r>
              <a:rPr lang="cs-CZ" sz="1000" dirty="0" smtClean="0"/>
              <a:t>00 </a:t>
            </a:r>
            <a:r>
              <a:rPr lang="cs-CZ" sz="1000" dirty="0" err="1" smtClean="0"/>
              <a:t>nm</a:t>
            </a:r>
            <a:endParaRPr lang="cs-CZ" sz="1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231740" y="660323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1</a:t>
            </a:r>
            <a:r>
              <a:rPr lang="cs-CZ" sz="1000" dirty="0" smtClean="0">
                <a:solidFill>
                  <a:schemeClr val="bg1"/>
                </a:solidFill>
              </a:rPr>
              <a:t> </a:t>
            </a:r>
            <a:r>
              <a:rPr lang="cs-CZ" sz="1000" dirty="0" err="1" smtClean="0">
                <a:solidFill>
                  <a:schemeClr val="bg1"/>
                </a:solidFill>
              </a:rPr>
              <a:t>nm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241630" y="660323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0,01 </a:t>
            </a:r>
            <a:r>
              <a:rPr lang="cs-CZ" sz="1000" dirty="0" err="1" smtClean="0">
                <a:solidFill>
                  <a:schemeClr val="bg1"/>
                </a:solidFill>
              </a:rPr>
              <a:t>nm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66855" y="660323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100 </a:t>
            </a:r>
            <a:r>
              <a:rPr lang="cs-CZ" sz="1000" dirty="0" err="1" smtClean="0">
                <a:solidFill>
                  <a:schemeClr val="bg1"/>
                </a:solidFill>
              </a:rPr>
              <a:t>nm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247075" y="660323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1</a:t>
            </a:r>
            <a:r>
              <a:rPr lang="cs-CZ" sz="1000" dirty="0" smtClean="0">
                <a:solidFill>
                  <a:schemeClr val="bg1"/>
                </a:solidFill>
              </a:rPr>
              <a:t>00 </a:t>
            </a:r>
            <a:r>
              <a:rPr lang="cs-CZ" sz="1000" dirty="0">
                <a:solidFill>
                  <a:schemeClr val="bg1"/>
                </a:solidFill>
              </a:rPr>
              <a:t>m</a:t>
            </a:r>
            <a:r>
              <a:rPr lang="cs-CZ" sz="1000" dirty="0" smtClean="0">
                <a:solidFill>
                  <a:schemeClr val="bg1"/>
                </a:solidFill>
              </a:rPr>
              <a:t>m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417205" y="660323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 cm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182290" y="6603230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 m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892294" y="6603229"/>
            <a:ext cx="67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 km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86470" y="5286109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Obr. 8</a:t>
            </a:r>
            <a:r>
              <a:rPr lang="cs-CZ" sz="1000" dirty="0" smtClean="0"/>
              <a:t> </a:t>
            </a:r>
            <a:endParaRPr lang="cs-CZ" sz="1000" dirty="0"/>
          </a:p>
        </p:txBody>
      </p:sp>
      <p:sp>
        <p:nvSpPr>
          <p:cNvPr id="18" name="Obdélník 17"/>
          <p:cNvSpPr/>
          <p:nvPr/>
        </p:nvSpPr>
        <p:spPr>
          <a:xfrm>
            <a:off x="8352420" y="6332878"/>
            <a:ext cx="574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9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00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pPr eaLnBrk="1" hangingPunct="1"/>
            <a:r>
              <a:rPr lang="cs-CZ" dirty="0" smtClean="0"/>
              <a:t>Elektromagnetické </a:t>
            </a:r>
            <a:r>
              <a:rPr lang="cs-CZ" dirty="0" smtClean="0"/>
              <a:t>spektrum B. </a:t>
            </a:r>
            <a:endParaRPr lang="cs-CZ" dirty="0" smtClean="0"/>
          </a:p>
        </p:txBody>
      </p:sp>
      <p:pic>
        <p:nvPicPr>
          <p:cNvPr id="2" name="Picture 2" descr="File:EM spectr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0" y="1088740"/>
            <a:ext cx="74961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06733" y="4869160"/>
            <a:ext cx="700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10</a:t>
            </a:r>
            <a:endParaRPr lang="cs-CZ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5828037" y="3248980"/>
                <a:ext cx="2974433" cy="1631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 err="1" smtClean="0"/>
                  <a:t>Increasing</a:t>
                </a:r>
                <a:r>
                  <a:rPr lang="cs-CZ" sz="1000" dirty="0" smtClean="0"/>
                  <a:t> </a:t>
                </a:r>
                <a:r>
                  <a:rPr lang="cs-CZ" sz="1000" dirty="0" err="1" smtClean="0"/>
                  <a:t>Frequency</a:t>
                </a:r>
                <a:r>
                  <a:rPr lang="cs-CZ" sz="1000" dirty="0" smtClean="0"/>
                  <a:t> </a:t>
                </a:r>
                <a:r>
                  <a:rPr lang="cs-CZ" sz="1000" dirty="0"/>
                  <a:t>- Rostoucí </a:t>
                </a:r>
                <a:r>
                  <a:rPr lang="cs-CZ" sz="1000" dirty="0" smtClean="0"/>
                  <a:t>frekvence</a:t>
                </a:r>
              </a:p>
              <a:p>
                <a14:m>
                  <m:oMath xmlns:m="http://schemas.openxmlformats.org/officeDocument/2006/math">
                    <m:r>
                      <a:rPr lang="cs-CZ" sz="10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cs-CZ" sz="1000" dirty="0" smtClean="0"/>
                  <a:t> </a:t>
                </a:r>
                <a:r>
                  <a:rPr lang="cs-CZ" sz="1000" dirty="0" err="1" smtClean="0"/>
                  <a:t>rays</a:t>
                </a:r>
                <a:r>
                  <a:rPr lang="cs-CZ" sz="1000" dirty="0" smtClean="0"/>
                  <a:t> – gama záření</a:t>
                </a:r>
              </a:p>
              <a:p>
                <a:r>
                  <a:rPr lang="cs-CZ" sz="1000" dirty="0" smtClean="0"/>
                  <a:t>X </a:t>
                </a:r>
                <a:r>
                  <a:rPr lang="cs-CZ" sz="1000" dirty="0" err="1" smtClean="0"/>
                  <a:t>rays</a:t>
                </a:r>
                <a:r>
                  <a:rPr lang="cs-CZ" sz="1000" dirty="0" smtClean="0"/>
                  <a:t> – rentgenové záření</a:t>
                </a:r>
              </a:p>
              <a:p>
                <a:r>
                  <a:rPr lang="cs-CZ" sz="1000" dirty="0" smtClean="0"/>
                  <a:t>UV – </a:t>
                </a:r>
                <a:r>
                  <a:rPr lang="cs-CZ" sz="1000" dirty="0" err="1" smtClean="0"/>
                  <a:t>ultarfialové</a:t>
                </a:r>
                <a:r>
                  <a:rPr lang="cs-CZ" sz="1000" dirty="0" smtClean="0"/>
                  <a:t> záření</a:t>
                </a:r>
              </a:p>
              <a:p>
                <a:r>
                  <a:rPr lang="cs-CZ" sz="1000" dirty="0" err="1"/>
                  <a:t>Visible</a:t>
                </a:r>
                <a:r>
                  <a:rPr lang="cs-CZ" sz="1000" dirty="0"/>
                  <a:t> </a:t>
                </a:r>
                <a:r>
                  <a:rPr lang="cs-CZ" sz="1000" dirty="0" err="1"/>
                  <a:t>spectrum</a:t>
                </a:r>
                <a:r>
                  <a:rPr lang="cs-CZ" sz="1000" dirty="0"/>
                  <a:t> - viditelné </a:t>
                </a:r>
                <a:r>
                  <a:rPr lang="cs-CZ" sz="1000" dirty="0" smtClean="0"/>
                  <a:t>spektrum</a:t>
                </a:r>
              </a:p>
              <a:p>
                <a:r>
                  <a:rPr lang="cs-CZ" sz="1000" dirty="0" smtClean="0"/>
                  <a:t>IR – infračervené záření</a:t>
                </a:r>
              </a:p>
              <a:p>
                <a:r>
                  <a:rPr lang="cs-CZ" sz="1000" dirty="0" err="1" smtClean="0"/>
                  <a:t>Microwave</a:t>
                </a:r>
                <a:r>
                  <a:rPr lang="cs-CZ" sz="1000" dirty="0" smtClean="0"/>
                  <a:t> – mikrovlnné záření</a:t>
                </a:r>
              </a:p>
              <a:p>
                <a:r>
                  <a:rPr lang="cs-CZ" sz="1000" dirty="0" err="1" smtClean="0"/>
                  <a:t>Radio</a:t>
                </a:r>
                <a:r>
                  <a:rPr lang="cs-CZ" sz="1000" dirty="0" smtClean="0"/>
                  <a:t> </a:t>
                </a:r>
                <a:r>
                  <a:rPr lang="cs-CZ" sz="1000" dirty="0" err="1" smtClean="0"/>
                  <a:t>waves</a:t>
                </a:r>
                <a:r>
                  <a:rPr lang="cs-CZ" sz="1000" dirty="0" smtClean="0"/>
                  <a:t> </a:t>
                </a:r>
                <a:r>
                  <a:rPr lang="cs-CZ" sz="1000" dirty="0"/>
                  <a:t>- rádiové </a:t>
                </a:r>
                <a:r>
                  <a:rPr lang="cs-CZ" sz="1000" dirty="0" smtClean="0"/>
                  <a:t>vlny FM, AM</a:t>
                </a:r>
              </a:p>
              <a:p>
                <a:r>
                  <a:rPr lang="cs-CZ" sz="1000" dirty="0" smtClean="0"/>
                  <a:t>Long </a:t>
                </a:r>
                <a:r>
                  <a:rPr lang="cs-CZ" sz="1000" dirty="0" err="1" smtClean="0"/>
                  <a:t>radio</a:t>
                </a:r>
                <a:r>
                  <a:rPr lang="cs-CZ" sz="1000" dirty="0" smtClean="0"/>
                  <a:t> </a:t>
                </a:r>
                <a:r>
                  <a:rPr lang="cs-CZ" sz="1000" dirty="0" err="1" smtClean="0"/>
                  <a:t>waves</a:t>
                </a:r>
                <a:r>
                  <a:rPr lang="cs-CZ" sz="1000" dirty="0" smtClean="0"/>
                  <a:t> </a:t>
                </a:r>
                <a:r>
                  <a:rPr lang="cs-CZ" sz="1000" dirty="0"/>
                  <a:t>- </a:t>
                </a:r>
                <a:r>
                  <a:rPr lang="cs-CZ" sz="1000" dirty="0" smtClean="0"/>
                  <a:t>dlouhé </a:t>
                </a:r>
                <a:r>
                  <a:rPr lang="cs-CZ" sz="1000" dirty="0"/>
                  <a:t>rádiové vlny</a:t>
                </a:r>
                <a:endParaRPr lang="cs-CZ" sz="1000" dirty="0" smtClean="0"/>
              </a:p>
              <a:p>
                <a:r>
                  <a:rPr lang="cs-CZ" sz="1000" dirty="0" err="1" smtClean="0"/>
                  <a:t>Increasing</a:t>
                </a:r>
                <a:r>
                  <a:rPr lang="cs-CZ" sz="1000" dirty="0" smtClean="0"/>
                  <a:t> </a:t>
                </a:r>
                <a:r>
                  <a:rPr lang="cs-CZ" sz="1000" dirty="0" err="1" smtClean="0"/>
                  <a:t>Wavelength</a:t>
                </a:r>
                <a:r>
                  <a:rPr lang="cs-CZ" sz="1000" dirty="0" smtClean="0"/>
                  <a:t> - </a:t>
                </a:r>
                <a:r>
                  <a:rPr lang="cs-CZ" sz="1000" dirty="0"/>
                  <a:t>Rostoucí Vlnová délka</a:t>
                </a:r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037" y="3248980"/>
                <a:ext cx="2974433" cy="16312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ubor:ElmgSpektr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5177482"/>
            <a:ext cx="7360742" cy="16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236803" y="6558154"/>
            <a:ext cx="700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 smtClean="0"/>
              <a:t>11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10944</TotalTime>
  <Words>768</Words>
  <Application>Microsoft Office PowerPoint</Application>
  <PresentationFormat>Předvádění na obrazovce (4:3)</PresentationFormat>
  <Paragraphs>158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Prezentace aplikace PowerPoint</vt:lpstr>
      <vt:lpstr>Optika</vt:lpstr>
      <vt:lpstr>Částice nebo vlna</vt:lpstr>
      <vt:lpstr>Podstata světla a jeho šíření</vt:lpstr>
      <vt:lpstr>Huygensův princip</vt:lpstr>
      <vt:lpstr>Optická prostředí</vt:lpstr>
      <vt:lpstr>Světelné zdroje</vt:lpstr>
      <vt:lpstr>Elektromagnetické spektrum A.</vt:lpstr>
      <vt:lpstr>Elektromagnetické spektrum B. </vt:lpstr>
      <vt:lpstr>Záznam pohybu světla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371</cp:revision>
  <dcterms:created xsi:type="dcterms:W3CDTF">2013-03-27T07:54:35Z</dcterms:created>
  <dcterms:modified xsi:type="dcterms:W3CDTF">2013-08-21T18:47:29Z</dcterms:modified>
</cp:coreProperties>
</file>