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62" r:id="rId5"/>
    <p:sldId id="258" r:id="rId6"/>
    <p:sldId id="275" r:id="rId7"/>
    <p:sldId id="277" r:id="rId8"/>
    <p:sldId id="278" r:id="rId9"/>
    <p:sldId id="26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6" autoAdjust="0"/>
    <p:restoredTop sz="99430" autoAdjust="0"/>
  </p:normalViewPr>
  <p:slideViewPr>
    <p:cSldViewPr>
      <p:cViewPr varScale="1">
        <p:scale>
          <a:sx n="89" d="100"/>
          <a:sy n="89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1154F3-B302-4409-B8A7-BE947793304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13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3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Galileo_by_leoni.jpg" TargetMode="External"/><Relationship Id="rId2" Type="http://schemas.openxmlformats.org/officeDocument/2006/relationships/hyperlink" Target="http://pixabay.com/cs/vana-palio-z%C3%A1vod-%C5%99eka-voda-remo-11434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3904"/>
            <a:ext cx="8229600" cy="4095455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11. 10.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VY_32_INOVACE_01_FY_B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Skládání pohybů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Součet – skládání vektorů pohybů – na příkladu pohybu loďky po proudu, proti proudu řeky nebo napříč proudem.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Na příkladu srozumitelných výpočtů je ukázán rozdíl mezi algebraickýma vektorovým počtem.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V závěru vizualizován princip nezávislosti pohybů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ixabay.com/get/450d7c18f1f66b08196f/1373267466/tub-114349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3675" y="34925"/>
            <a:ext cx="6403975" cy="1470025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Skládání pohybů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301970" y="4014066"/>
            <a:ext cx="4842029" cy="234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Kolik pohybů těleso koná …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Vektorový součet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Součet vektorů na společné vektorové přímce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Součet vektorů ležících ve společné rovině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Princip nezávislosti pohybů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Galileo Galilei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1500" y="6461926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Kolik pohybů těleso koná …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6534" y="2855257"/>
            <a:ext cx="859595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/>
              <a:t>Při </a:t>
            </a:r>
            <a:r>
              <a:rPr lang="cs-CZ" b="1" dirty="0"/>
              <a:t>řešení fyzikálních úloh </a:t>
            </a:r>
            <a:r>
              <a:rPr lang="cs-CZ" b="1" dirty="0" smtClean="0"/>
              <a:t>potřebujeme </a:t>
            </a:r>
            <a:r>
              <a:rPr lang="cs-CZ" b="1" dirty="0"/>
              <a:t>jednotlivé </a:t>
            </a:r>
            <a:r>
              <a:rPr lang="cs-CZ" b="1" dirty="0" smtClean="0"/>
              <a:t>pohyby:</a:t>
            </a:r>
            <a:endParaRPr lang="cs-CZ" b="1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odlišit,</a:t>
            </a:r>
            <a:endParaRPr lang="cs-CZ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/>
              <a:t>nebo složit v pohyb jediný.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6534" y="1538496"/>
            <a:ext cx="8434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Pozorovaná tělesa často vykonávají více než jeden pohyb současně.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6534" y="5018981"/>
            <a:ext cx="84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Dále budeme řešit situaci veslaře v loďce, který pluje po řece: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 proudu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proti proudu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kolmo na proud řeky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66555" y="4460342"/>
            <a:ext cx="747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Skládání pohybů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398230" y="2078850"/>
            <a:ext cx="8422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Při pozorování těles, si tuto skutečnost nemusíme vždy zcela </a:t>
            </a:r>
            <a:r>
              <a:rPr lang="cs-CZ" dirty="0" smtClean="0"/>
              <a:t>uvědomovat, jednotlivé pohyby nám splývají v jediný.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Vývojový diagram: údaje 15"/>
          <p:cNvSpPr/>
          <p:nvPr/>
        </p:nvSpPr>
        <p:spPr>
          <a:xfrm>
            <a:off x="4758253" y="4153726"/>
            <a:ext cx="3594168" cy="166518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/>
          <p:nvPr/>
        </p:nvCxnSpPr>
        <p:spPr>
          <a:xfrm flipH="1">
            <a:off x="5277328" y="4478038"/>
            <a:ext cx="554813" cy="129586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H="1" flipV="1">
            <a:off x="5183620" y="5368860"/>
            <a:ext cx="2448721" cy="1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945105"/>
          </a:xfrm>
        </p:spPr>
        <p:txBody>
          <a:bodyPr/>
          <a:lstStyle/>
          <a:p>
            <a:r>
              <a:rPr lang="cs-CZ" dirty="0" smtClean="0"/>
              <a:t>Vektorový součet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47470" y="3142709"/>
            <a:ext cx="278100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sčítané vektory rychlostí</a:t>
            </a:r>
          </a:p>
          <a:p>
            <a:r>
              <a:rPr lang="cs-CZ" dirty="0" smtClean="0"/>
              <a:t>leží na společné přímce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536885" y="1358770"/>
                <a:ext cx="2367250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32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32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3200" b="0" i="1" baseline="-25000" smtClean="0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32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3200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3200" b="0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3200" i="1" baseline="-25000" dirty="0">
                          <a:solidFill>
                            <a:srgbClr val="00B05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3200" baseline="-250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885" y="1358770"/>
                <a:ext cx="2367250" cy="5734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4797026" y="3122250"/>
            <a:ext cx="3690409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sčítané vektory leží v jedné rovině</a:t>
            </a:r>
          </a:p>
          <a:p>
            <a:r>
              <a:rPr lang="cs-CZ" dirty="0" smtClean="0"/>
              <a:t>na různých vektorových přímkách 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5973388" y="5368861"/>
            <a:ext cx="1530170" cy="0"/>
          </a:xfrm>
          <a:prstGeom prst="straightConnector1">
            <a:avLst/>
          </a:prstGeom>
          <a:ln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5320751" y="5063102"/>
            <a:ext cx="264140" cy="611517"/>
          </a:xfrm>
          <a:prstGeom prst="straightConnector1">
            <a:avLst/>
          </a:prstGeom>
          <a:ln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894952" y="4986318"/>
                <a:ext cx="473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952" y="4986318"/>
                <a:ext cx="47359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5579629" y="4892133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629" y="4892133"/>
                <a:ext cx="478913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35"/>
          <p:cNvCxnSpPr/>
          <p:nvPr/>
        </p:nvCxnSpPr>
        <p:spPr>
          <a:xfrm>
            <a:off x="392768" y="4478038"/>
            <a:ext cx="369041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92768" y="5869045"/>
            <a:ext cx="369041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527783" y="4478038"/>
            <a:ext cx="1530170" cy="0"/>
          </a:xfrm>
          <a:prstGeom prst="straightConnector1">
            <a:avLst/>
          </a:prstGeom>
          <a:ln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2327983" y="5869045"/>
            <a:ext cx="1530170" cy="0"/>
          </a:xfrm>
          <a:prstGeom prst="straightConnector1">
            <a:avLst/>
          </a:prstGeom>
          <a:ln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1224322" y="3969060"/>
                <a:ext cx="473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322" y="3969060"/>
                <a:ext cx="47359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2778033" y="5409220"/>
                <a:ext cx="473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033" y="5409220"/>
                <a:ext cx="47359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Přímá spojnice se šipkou 41"/>
          <p:cNvCxnSpPr/>
          <p:nvPr/>
        </p:nvCxnSpPr>
        <p:spPr>
          <a:xfrm flipV="1">
            <a:off x="2594951" y="4478038"/>
            <a:ext cx="669185" cy="1"/>
          </a:xfrm>
          <a:prstGeom prst="straightConnector1">
            <a:avLst/>
          </a:prstGeom>
          <a:ln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H="1" flipV="1">
            <a:off x="932828" y="5869045"/>
            <a:ext cx="656674" cy="1"/>
          </a:xfrm>
          <a:prstGeom prst="straightConnector1">
            <a:avLst/>
          </a:prstGeom>
          <a:ln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690086" y="3969060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086" y="3969060"/>
                <a:ext cx="47891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1110589" y="5409703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589" y="5409703"/>
                <a:ext cx="47891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ovéPole 49"/>
          <p:cNvSpPr txBox="1"/>
          <p:nvPr/>
        </p:nvSpPr>
        <p:spPr>
          <a:xfrm>
            <a:off x="932828" y="4892133"/>
            <a:ext cx="2069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loďka plující po proudu řeky</a:t>
            </a:r>
            <a:endParaRPr lang="cs-CZ" sz="12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932828" y="6174305"/>
            <a:ext cx="2198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loďka plující proti proudu řeky</a:t>
            </a:r>
            <a:endParaRPr lang="cs-CZ" sz="12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5001986" y="6173720"/>
            <a:ext cx="2436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loďka plující kolmo na proud řeky</a:t>
            </a:r>
            <a:endParaRPr lang="cs-CZ" sz="12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386535" y="2061214"/>
            <a:ext cx="8190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Pro ujištění </a:t>
            </a:r>
            <a:r>
              <a:rPr lang="cs-CZ" sz="1200" b="1" dirty="0" smtClean="0"/>
              <a:t>velikosti</a:t>
            </a:r>
            <a:r>
              <a:rPr lang="cs-CZ" sz="1200" dirty="0" smtClean="0"/>
              <a:t> výsledného vektoru  nás ve fyzice přednostně zajímají jejich velikost a orientace, následně pak jejich souřadnice.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Pro zápis rovnice dvou sčítaných vektorů můžeme použít společnou rovnici. Matematické řešení závisí na vzájemné poloze sčítaných (skládaných) vektorů.</a:t>
            </a:r>
            <a:endParaRPr lang="cs-CZ" sz="1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10032" y="884776"/>
            <a:ext cx="197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skládání vektorů</a:t>
            </a:r>
            <a:endParaRPr lang="cs-CZ" dirty="0"/>
          </a:p>
        </p:txBody>
      </p:sp>
      <p:sp>
        <p:nvSpPr>
          <p:cNvPr id="5" name="Zaoblený obdélníkový popisek 4"/>
          <p:cNvSpPr/>
          <p:nvPr/>
        </p:nvSpPr>
        <p:spPr>
          <a:xfrm>
            <a:off x="4083178" y="3969060"/>
            <a:ext cx="988529" cy="369332"/>
          </a:xfrm>
          <a:prstGeom prst="wedgeRoundRectCallout">
            <a:avLst>
              <a:gd name="adj1" fmla="val -49977"/>
              <a:gd name="adj2" fmla="val 7932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vektorová přímka</a:t>
            </a:r>
            <a:endParaRPr lang="cs-CZ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Přímá spojnice se šipkou 15"/>
          <p:cNvCxnSpPr/>
          <p:nvPr/>
        </p:nvCxnSpPr>
        <p:spPr>
          <a:xfrm>
            <a:off x="1148558" y="1687059"/>
            <a:ext cx="2196368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3200" dirty="0">
                <a:solidFill>
                  <a:schemeClr val="tx1"/>
                </a:solidFill>
              </a:rPr>
              <a:t>Součet vektorů na společné vektorové přímce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476545" y="1687728"/>
            <a:ext cx="369041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476545" y="4689139"/>
            <a:ext cx="369041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611560" y="1687728"/>
            <a:ext cx="1530170" cy="0"/>
          </a:xfrm>
          <a:prstGeom prst="straightConnector1">
            <a:avLst/>
          </a:prstGeom>
          <a:ln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2411760" y="4689139"/>
            <a:ext cx="1530170" cy="0"/>
          </a:xfrm>
          <a:prstGeom prst="straightConnector1">
            <a:avLst/>
          </a:prstGeom>
          <a:ln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308099" y="1178750"/>
                <a:ext cx="473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099" y="1178750"/>
                <a:ext cx="47359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861810" y="4229314"/>
                <a:ext cx="473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810" y="4229314"/>
                <a:ext cx="473591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 flipV="1">
            <a:off x="2678728" y="1687728"/>
            <a:ext cx="669185" cy="1"/>
          </a:xfrm>
          <a:prstGeom prst="straightConnector1">
            <a:avLst/>
          </a:prstGeom>
          <a:ln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1016605" y="4689139"/>
            <a:ext cx="656674" cy="1"/>
          </a:xfrm>
          <a:prstGeom prst="straightConnector1">
            <a:avLst/>
          </a:prstGeom>
          <a:ln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773863" y="1178750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863" y="1178750"/>
                <a:ext cx="47891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194366" y="4229797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366" y="4229797"/>
                <a:ext cx="478913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1446350" y="2669144"/>
            <a:ext cx="17508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loďka plující po proudu řeky</a:t>
            </a:r>
            <a:endParaRPr lang="cs-CZ" sz="1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454728" y="6194633"/>
            <a:ext cx="18582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loďka plující proti proudu řeky</a:t>
            </a:r>
            <a:endParaRPr lang="cs-CZ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391979" y="1268760"/>
                <a:ext cx="4635515" cy="164660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Rychlost proudu řeky a rychlost loďky se složí </a:t>
                </a:r>
                <a:br>
                  <a:rPr lang="cs-CZ" sz="1400" dirty="0" smtClean="0"/>
                </a:br>
                <a:r>
                  <a:rPr lang="cs-CZ" sz="1400" dirty="0" smtClean="0"/>
                  <a:t>v jeden pohyb, hodnota výsledné rychlosti se rovná součtu hodnot obou rychlostí.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 smtClean="0"/>
                  <a:t> a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/>
                  <a:t> </a:t>
                </a:r>
                <a:r>
                  <a:rPr lang="cs-CZ" sz="1400" dirty="0" smtClean="0"/>
                  <a:t>mají stejné znaménko.</a:t>
                </a:r>
                <a:br>
                  <a:rPr lang="cs-CZ" sz="1400" dirty="0" smtClean="0"/>
                </a:br>
                <a:r>
                  <a:rPr lang="cs-CZ" sz="1400" dirty="0" smtClean="0"/>
                  <a:t>V tomto případě zvolíme kladnou hodnotu.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Výsledná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cs-CZ" sz="1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 smtClean="0"/>
                  <a:t>má shodný směr jako sčítané vektory a leží na společné vektorové přímce.</a:t>
                </a:r>
                <a:endParaRPr lang="cs-CZ" sz="14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79" y="1268760"/>
                <a:ext cx="4635515" cy="164660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2009946" y="1763815"/>
                <a:ext cx="380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946" y="1763815"/>
                <a:ext cx="38055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21311" r="-274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391978" y="4194085"/>
                <a:ext cx="4635515" cy="224676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Rychlost proudu řeky a rychlost loďky se složí</a:t>
                </a:r>
                <a:br>
                  <a:rPr lang="cs-CZ" sz="1400" dirty="0" smtClean="0"/>
                </a:br>
                <a:r>
                  <a:rPr lang="cs-CZ" sz="1400" dirty="0" smtClean="0"/>
                  <a:t>v jeden pohyb, hodnota výsledné rychlosti se  rovná rozdílu hodnot obou rychlostí.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 smtClean="0"/>
                  <a:t> a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/>
                  <a:t> </a:t>
                </a:r>
                <a:r>
                  <a:rPr lang="cs-CZ" sz="1400" dirty="0" smtClean="0"/>
                  <a:t>mají opačné znaménko.</a:t>
                </a:r>
                <a:br>
                  <a:rPr lang="cs-CZ" sz="1400" dirty="0" smtClean="0"/>
                </a:br>
                <a:r>
                  <a:rPr lang="cs-CZ" sz="1400" dirty="0" smtClean="0"/>
                  <a:t>V tomto případě zvolíme kladnou hodnotu pro rychlost proudu řeky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 smtClean="0"/>
                  <a:t> a záporné pro rychlost </a:t>
                </a:r>
                <a:br>
                  <a:rPr lang="cs-CZ" sz="1400" dirty="0" smtClean="0"/>
                </a:br>
                <a:r>
                  <a:rPr lang="cs-CZ" sz="1400" dirty="0" smtClean="0"/>
                  <a:t>loďky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 smtClean="0"/>
                  <a:t>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Výsledná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cs-CZ" sz="1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 smtClean="0"/>
                  <a:t>má shodný směr jako větší z obou sčítaných vektorů a leží na společné vektorové přímce.</a:t>
                </a:r>
                <a:endParaRPr lang="cs-CZ" sz="14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78" y="4194085"/>
                <a:ext cx="4635515" cy="224676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296525" y="3377138"/>
            <a:ext cx="4950550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Na pořadí nebo směru posunu vektorů při skládání nezáleží.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4" name="TextovéPole 6143"/>
              <p:cNvSpPr txBox="1"/>
              <p:nvPr/>
            </p:nvSpPr>
            <p:spPr>
              <a:xfrm>
                <a:off x="2754389" y="2168860"/>
                <a:ext cx="14125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144" name="TextovéPole 6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389" y="2168860"/>
                <a:ext cx="1412566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2343899" y="5264913"/>
                <a:ext cx="17780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+(−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899" y="5264913"/>
                <a:ext cx="1778051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2349344" y="5634245"/>
                <a:ext cx="14125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344" y="5634245"/>
                <a:ext cx="1412566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47" name="Přímá spojnice se šipkou 6146"/>
          <p:cNvCxnSpPr/>
          <p:nvPr/>
        </p:nvCxnSpPr>
        <p:spPr>
          <a:xfrm>
            <a:off x="2411760" y="4779150"/>
            <a:ext cx="82924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2594502" y="4779150"/>
                <a:ext cx="380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502" y="4779150"/>
                <a:ext cx="38055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21311" r="-274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251520" y="2188057"/>
                <a:ext cx="1370247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baseline="-25000" smtClean="0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i="1" baseline="-25000" dirty="0">
                          <a:solidFill>
                            <a:srgbClr val="00B05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188057"/>
                <a:ext cx="1370247" cy="362984"/>
              </a:xfrm>
              <a:prstGeom prst="rect">
                <a:avLst/>
              </a:prstGeom>
              <a:blipFill rotWithShape="1">
                <a:blip r:embed="rId13"/>
                <a:stretch>
                  <a:fillRect t="-22034" r="-12889" b="-16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8" name="Šipka doprava 6147"/>
          <p:cNvSpPr/>
          <p:nvPr/>
        </p:nvSpPr>
        <p:spPr>
          <a:xfrm>
            <a:off x="1930192" y="2317806"/>
            <a:ext cx="54006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296525" y="5455927"/>
                <a:ext cx="1370247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baseline="-25000" smtClean="0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i="1" baseline="-25000" dirty="0">
                          <a:solidFill>
                            <a:srgbClr val="00B05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25" y="5455927"/>
                <a:ext cx="1370247" cy="362984"/>
              </a:xfrm>
              <a:prstGeom prst="rect">
                <a:avLst/>
              </a:prstGeom>
              <a:blipFill rotWithShape="1">
                <a:blip r:embed="rId14"/>
                <a:stretch>
                  <a:fillRect t="-21667" r="-129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Šipka doprava 42"/>
          <p:cNvSpPr/>
          <p:nvPr/>
        </p:nvSpPr>
        <p:spPr>
          <a:xfrm>
            <a:off x="1781690" y="5585676"/>
            <a:ext cx="54006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0592 3.33333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0592 3.33333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24479 -2.22222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24479 -2.22222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7" grpId="0"/>
      <p:bldP spid="12" grpId="0"/>
      <p:bldP spid="30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sz="3200" dirty="0" smtClean="0">
                <a:solidFill>
                  <a:schemeClr val="tx1"/>
                </a:solidFill>
              </a:rPr>
              <a:t>Součet vektorů ležících ve společné rovině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Vývojový diagram: údaje 2"/>
          <p:cNvSpPr/>
          <p:nvPr/>
        </p:nvSpPr>
        <p:spPr>
          <a:xfrm>
            <a:off x="386535" y="1582057"/>
            <a:ext cx="3594168" cy="166518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905610" y="1906369"/>
            <a:ext cx="554813" cy="129586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H="1" flipV="1">
            <a:off x="811902" y="2797191"/>
            <a:ext cx="2448721" cy="1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1601670" y="2797192"/>
            <a:ext cx="1530170" cy="0"/>
          </a:xfrm>
          <a:prstGeom prst="straightConnector1">
            <a:avLst/>
          </a:prstGeom>
          <a:ln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946652" y="2491433"/>
            <a:ext cx="264140" cy="611517"/>
          </a:xfrm>
          <a:prstGeom prst="straightConnector1">
            <a:avLst/>
          </a:prstGeom>
          <a:ln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523234" y="2414649"/>
                <a:ext cx="473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234" y="2414649"/>
                <a:ext cx="47359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207911" y="2320464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911" y="2320464"/>
                <a:ext cx="478913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390976" y="1043735"/>
            <a:ext cx="2436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loďka plující kolmo na proud řeky</a:t>
            </a:r>
            <a:endParaRPr lang="cs-CZ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301970" y="1603537"/>
                <a:ext cx="4590510" cy="160043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Výsledná rychlost bude mít směr přepony pravoúhlého trojúhelníku, kde jednotlivé odvěsny tvoří skládané vektory rychlostí, případně úhlopříčky silového rovnoběžníku.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 smtClean="0"/>
                  <a:t>Výsledná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i="1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cs-CZ" sz="1400" i="1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 smtClean="0"/>
                  <a:t>bude ležet v rovině vymezené skládanými vektory rychlostí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/>
                  <a:t> a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1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cs-CZ" sz="1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sz="1400" dirty="0"/>
                  <a:t> </a:t>
                </a:r>
                <a:r>
                  <a:rPr lang="cs-CZ" sz="1400" dirty="0" smtClean="0"/>
                  <a:t>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cs-CZ" sz="1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970" y="1603537"/>
                <a:ext cx="4590510" cy="16004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/>
          <p:nvPr/>
        </p:nvCxnSpPr>
        <p:spPr>
          <a:xfrm flipV="1">
            <a:off x="2604813" y="2188237"/>
            <a:ext cx="264140" cy="611517"/>
          </a:xfrm>
          <a:prstGeom prst="straightConnector1">
            <a:avLst/>
          </a:prstGeom>
          <a:ln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1345243" y="2195284"/>
            <a:ext cx="1530170" cy="0"/>
          </a:xfrm>
          <a:prstGeom prst="straightConnector1">
            <a:avLst/>
          </a:prstGeom>
          <a:ln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1078722" y="2195284"/>
            <a:ext cx="1790231" cy="6044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806183" y="2204573"/>
                <a:ext cx="380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183" y="2204573"/>
                <a:ext cx="38055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1667" r="-269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blouk 17"/>
          <p:cNvSpPr/>
          <p:nvPr/>
        </p:nvSpPr>
        <p:spPr>
          <a:xfrm>
            <a:off x="241128" y="2988719"/>
            <a:ext cx="540928" cy="492432"/>
          </a:xfrm>
          <a:prstGeom prst="arc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511592" y="3033708"/>
            <a:ext cx="324993" cy="215444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r>
              <a:rPr lang="cs-CZ" sz="800" dirty="0" smtClean="0">
                <a:solidFill>
                  <a:schemeClr val="accent5">
                    <a:lumMod val="50000"/>
                  </a:schemeClr>
                </a:solidFill>
              </a:rPr>
              <a:t>90 °</a:t>
            </a:r>
            <a:endParaRPr lang="cs-CZ" sz="800" dirty="0">
              <a:solidFill>
                <a:schemeClr val="accent5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1462601" y="4872280"/>
                <a:ext cx="1763496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400" b="0" i="1" baseline="-25000" smtClean="0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2400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400" i="1" baseline="-25000" dirty="0">
                          <a:solidFill>
                            <a:srgbClr val="00B05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2400" baseline="-250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601" y="4872280"/>
                <a:ext cx="1763496" cy="453137"/>
              </a:xfrm>
              <a:prstGeom prst="rect">
                <a:avLst/>
              </a:prstGeom>
              <a:blipFill rotWithShape="1">
                <a:blip r:embed="rId7"/>
                <a:stretch>
                  <a:fillRect t="-18667" r="-12803" b="-5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ovéPole 20"/>
          <p:cNvSpPr txBox="1"/>
          <p:nvPr/>
        </p:nvSpPr>
        <p:spPr>
          <a:xfrm>
            <a:off x="2604813" y="3949070"/>
            <a:ext cx="4410490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Velikost výsledné rychlosti určíme z Pythagorovy věty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5202070" y="4676907"/>
                <a:ext cx="2070118" cy="843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2400" b="0" i="1" smtClean="0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cs-CZ" sz="2400" baseline="-250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070" y="4676907"/>
                <a:ext cx="2070118" cy="8438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Šipka doprava 24"/>
          <p:cNvSpPr/>
          <p:nvPr/>
        </p:nvSpPr>
        <p:spPr>
          <a:xfrm>
            <a:off x="3683031" y="4961836"/>
            <a:ext cx="1035115" cy="343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241128" y="5937665"/>
            <a:ext cx="865135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i="1" dirty="0"/>
              <a:t>Z</a:t>
            </a:r>
            <a:r>
              <a:rPr lang="cs-CZ" sz="1200" i="1" dirty="0" smtClean="0"/>
              <a:t>ápis výpočtové rovnice se odlišuje od rovnice obecného zápisu součtu dvou vektorů.</a:t>
            </a:r>
          </a:p>
          <a:p>
            <a:r>
              <a:rPr lang="cs-CZ" sz="1200" i="1" dirty="0" smtClean="0"/>
              <a:t>Zde se již výrazněji, oproti předchozím případům,  uplatnila odlišná pravidla pro výpočty s vektory od výpočtů s reálnými čísly.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01424 -0.0444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2" y="-222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01424 -0.0444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2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2.22222E-6 L -0.05695 2.22222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2.22222E-6 L -0.05695 2.22222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ravoúhlý trojúhelník 56"/>
          <p:cNvSpPr/>
          <p:nvPr/>
        </p:nvSpPr>
        <p:spPr>
          <a:xfrm flipH="1">
            <a:off x="2524272" y="4194085"/>
            <a:ext cx="3757918" cy="1440159"/>
          </a:xfrm>
          <a:prstGeom prst="rtTriangl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>
            <a:stCxn id="56" idx="4"/>
            <a:endCxn id="57" idx="2"/>
          </p:cNvCxnSpPr>
          <p:nvPr/>
        </p:nvCxnSpPr>
        <p:spPr>
          <a:xfrm>
            <a:off x="6282190" y="4194086"/>
            <a:ext cx="0" cy="14401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ravoúhlý trojúhelník 55"/>
          <p:cNvSpPr/>
          <p:nvPr/>
        </p:nvSpPr>
        <p:spPr>
          <a:xfrm flipV="1">
            <a:off x="2524272" y="4194086"/>
            <a:ext cx="3757918" cy="1440159"/>
          </a:xfrm>
          <a:prstGeom prst="rtTriangl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>
            <a:stCxn id="56" idx="2"/>
            <a:endCxn id="57" idx="0"/>
          </p:cNvCxnSpPr>
          <p:nvPr/>
        </p:nvCxnSpPr>
        <p:spPr>
          <a:xfrm flipV="1">
            <a:off x="2524272" y="4194085"/>
            <a:ext cx="3757918" cy="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Princip nezávislosti pohybů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21550" y="1162489"/>
            <a:ext cx="8235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konečnou polohu loďky (tělesa, hmotného bodu) není důležité v jakém pořadí jednotlivé pohyby vykonává.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76545" y="2701951"/>
            <a:ext cx="80558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Těleso (hmotný bod) v libovolném časovém okamžiku zaujme takovou polohu, jako by vykonal všechny dílčí </a:t>
            </a:r>
            <a:r>
              <a:rPr lang="cs-CZ" sz="1600"/>
              <a:t>pohyby </a:t>
            </a:r>
            <a:r>
              <a:rPr lang="cs-CZ" sz="1600" smtClean="0"/>
              <a:t>nezávisle </a:t>
            </a:r>
            <a:r>
              <a:rPr lang="cs-CZ" sz="1600" dirty="0" smtClean="0"/>
              <a:t>a </a:t>
            </a:r>
            <a:r>
              <a:rPr lang="cs-CZ" sz="1600" dirty="0"/>
              <a:t>v libovolném pořadí.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620495" y="2123855"/>
            <a:ext cx="346538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i="1" dirty="0" smtClean="0"/>
              <a:t>Princip </a:t>
            </a:r>
            <a:r>
              <a:rPr lang="cs-CZ" i="1" dirty="0"/>
              <a:t>nezávislosti </a:t>
            </a:r>
            <a:r>
              <a:rPr lang="cs-CZ" i="1" dirty="0" smtClean="0"/>
              <a:t>pohybů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84310" y="3422031"/>
            <a:ext cx="3358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formuloval již </a:t>
            </a:r>
            <a:r>
              <a:rPr lang="cs-CZ" sz="1200" b="1" i="1" dirty="0"/>
              <a:t>Galileo </a:t>
            </a:r>
            <a:r>
              <a:rPr lang="cs-CZ" sz="1200" b="1" i="1" dirty="0" smtClean="0"/>
              <a:t>Galilei </a:t>
            </a:r>
            <a:r>
              <a:rPr lang="cs-CZ" sz="1200" i="1" dirty="0" smtClean="0"/>
              <a:t>(16. – 17. století)</a:t>
            </a:r>
            <a:endParaRPr lang="cs-CZ" sz="1200" i="1" dirty="0"/>
          </a:p>
        </p:txBody>
      </p:sp>
      <p:cxnSp>
        <p:nvCxnSpPr>
          <p:cNvPr id="59" name="Přímá spojnice 58"/>
          <p:cNvCxnSpPr>
            <a:endCxn id="57" idx="0"/>
          </p:cNvCxnSpPr>
          <p:nvPr/>
        </p:nvCxnSpPr>
        <p:spPr>
          <a:xfrm flipV="1">
            <a:off x="2531499" y="4194085"/>
            <a:ext cx="3750691" cy="14369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2486494" y="5589240"/>
            <a:ext cx="90010" cy="9001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2485420" y="5591213"/>
            <a:ext cx="90010" cy="9001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2489582" y="5591213"/>
            <a:ext cx="83834" cy="8383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/>
          <p:cNvSpPr txBox="1"/>
          <p:nvPr/>
        </p:nvSpPr>
        <p:spPr>
          <a:xfrm>
            <a:off x="4154196" y="5730631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0070C0"/>
                </a:solidFill>
              </a:rPr>
              <a:t>pohyb 2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1601670" y="4725518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00B050"/>
                </a:solidFill>
              </a:rPr>
              <a:t>pohyb 1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70" name="TextovéPole 69"/>
          <p:cNvSpPr txBox="1"/>
          <p:nvPr/>
        </p:nvSpPr>
        <p:spPr>
          <a:xfrm rot="20323019">
            <a:off x="3607592" y="4558765"/>
            <a:ext cx="114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pohyb 1 + 2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520998" y="6207695"/>
            <a:ext cx="8370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Principu nezávislosti pohybů se využívá </a:t>
            </a:r>
            <a:r>
              <a:rPr lang="cs-CZ" sz="1200" dirty="0" smtClean="0"/>
              <a:t>pro zjednodušení zkoumání </a:t>
            </a:r>
            <a:r>
              <a:rPr lang="cs-CZ" sz="1200" dirty="0"/>
              <a:t>složitějších </a:t>
            </a:r>
            <a:r>
              <a:rPr lang="cs-CZ" sz="1200" dirty="0" smtClean="0"/>
              <a:t>pohybů tak, že složitější </a:t>
            </a:r>
            <a:r>
              <a:rPr lang="cs-CZ" sz="1200" dirty="0"/>
              <a:t>pohyb </a:t>
            </a:r>
            <a:r>
              <a:rPr lang="cs-CZ" sz="1200" dirty="0" smtClean="0"/>
              <a:t>rozložíme </a:t>
            </a:r>
            <a:r>
              <a:rPr lang="cs-CZ" sz="1200" dirty="0"/>
              <a:t>na jednodušší pohyby, které </a:t>
            </a:r>
            <a:r>
              <a:rPr lang="cs-CZ" sz="1200" dirty="0" smtClean="0"/>
              <a:t>pak můžeme zkoumat odděleně, </a:t>
            </a:r>
            <a:r>
              <a:rPr lang="cs-CZ" sz="1200" dirty="0"/>
              <a:t>nezávisle na sobě.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1556665" y="5498015"/>
            <a:ext cx="720080" cy="276406"/>
          </a:xfrm>
          <a:prstGeom prst="wedgeRoundRectCallout">
            <a:avLst>
              <a:gd name="adj1" fmla="val 68804"/>
              <a:gd name="adj2" fmla="val -231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klikněte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368757" y="5698357"/>
            <a:ext cx="260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</a:t>
            </a:r>
            <a:endParaRPr lang="cs-CZ" sz="1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327195" y="3886308"/>
            <a:ext cx="260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B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1143E-6 L 5E-6 -0.20981 L 0.41094 -0.2098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38" y="-105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41042 -1.11111E-6 L 0.41042 -0.20995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21" y="-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1.85185E-6 L 0.41025 -0.209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21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65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62110" y="826994"/>
            <a:ext cx="3420380" cy="1476882"/>
          </a:xfrm>
        </p:spPr>
        <p:txBody>
          <a:bodyPr/>
          <a:lstStyle/>
          <a:p>
            <a:r>
              <a:rPr lang="cs-CZ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Galileo </a:t>
            </a:r>
            <a:r>
              <a:rPr lang="cs-CZ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Galilei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681" y="6534345"/>
            <a:ext cx="677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2" descr="Soubor:Galileo by leo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9" y="848062"/>
            <a:ext cx="5011336" cy="564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967155" y="5502708"/>
            <a:ext cx="2475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/>
              <a:t>Narození</a:t>
            </a:r>
          </a:p>
          <a:p>
            <a:r>
              <a:rPr lang="pt-BR" sz="1400" dirty="0"/>
              <a:t>15. únor</a:t>
            </a:r>
            <a:r>
              <a:rPr lang="cs-CZ" sz="1400" dirty="0"/>
              <a:t>a</a:t>
            </a:r>
            <a:r>
              <a:rPr lang="pt-BR" sz="1400" dirty="0"/>
              <a:t> </a:t>
            </a:r>
            <a:r>
              <a:rPr lang="pt-BR" sz="1400" dirty="0" smtClean="0"/>
              <a:t>1564</a:t>
            </a:r>
            <a:r>
              <a:rPr lang="cs-CZ" sz="1400" dirty="0" smtClean="0"/>
              <a:t>, </a:t>
            </a:r>
            <a:r>
              <a:rPr lang="pt-BR" sz="1400" dirty="0" smtClean="0"/>
              <a:t>Pisa</a:t>
            </a:r>
            <a:r>
              <a:rPr lang="pt-BR" sz="1400" dirty="0"/>
              <a:t>, </a:t>
            </a:r>
            <a:r>
              <a:rPr lang="pt-BR" sz="1400" dirty="0" smtClean="0"/>
              <a:t>Itálie</a:t>
            </a: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5967155" y="5997763"/>
            <a:ext cx="26102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/>
              <a:t>Úmrtí</a:t>
            </a:r>
          </a:p>
          <a:p>
            <a:r>
              <a:rPr lang="cs-CZ" sz="1400" dirty="0"/>
              <a:t>8. ledna </a:t>
            </a:r>
            <a:r>
              <a:rPr lang="cs-CZ" sz="1400" dirty="0" smtClean="0"/>
              <a:t>1642, </a:t>
            </a:r>
            <a:r>
              <a:rPr lang="cs-CZ" sz="1400" dirty="0" err="1" smtClean="0"/>
              <a:t>Arcetri</a:t>
            </a:r>
            <a:r>
              <a:rPr lang="cs-CZ" sz="1400" dirty="0"/>
              <a:t>, </a:t>
            </a:r>
            <a:r>
              <a:rPr lang="cs-CZ" sz="1400" dirty="0" smtClean="0"/>
              <a:t>Itálie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619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28874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99PIXEL. </a:t>
            </a:r>
            <a:r>
              <a:rPr lang="cs-CZ" sz="1400" i="1" dirty="0"/>
              <a:t>Vana, </a:t>
            </a:r>
            <a:r>
              <a:rPr lang="cs-CZ" sz="1400" i="1" dirty="0" err="1"/>
              <a:t>Palio</a:t>
            </a:r>
            <a:r>
              <a:rPr lang="cs-CZ" sz="1400" i="1" dirty="0"/>
              <a:t>, Závod, Řeka, Voda - Volně dostupný obrázek - 114349</a:t>
            </a:r>
            <a:r>
              <a:rPr lang="cs-CZ" sz="1400" dirty="0"/>
              <a:t> [online]. [cit. </a:t>
            </a:r>
            <a:r>
              <a:rPr lang="cs-CZ" sz="1400" dirty="0" smtClean="0"/>
              <a:t>11.10.2012].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http://pixabay.com/cs/vana-palio-z%C3%A1vod-%C5%99eka-voda-remo-114349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</a:t>
            </a:r>
            <a:r>
              <a:rPr lang="cs-CZ" sz="1400" dirty="0" smtClean="0"/>
              <a:t> LEONI</a:t>
            </a:r>
            <a:r>
              <a:rPr lang="cs-CZ" sz="1400" dirty="0"/>
              <a:t>, </a:t>
            </a:r>
            <a:r>
              <a:rPr lang="cs-CZ" sz="1400" dirty="0" err="1"/>
              <a:t>Ottavio</a:t>
            </a:r>
            <a:r>
              <a:rPr lang="cs-CZ" sz="1400" dirty="0"/>
              <a:t>. </a:t>
            </a:r>
            <a:r>
              <a:rPr lang="cs-CZ" sz="1400" i="1" dirty="0" err="1"/>
              <a:t>Soubor:Galileo</a:t>
            </a:r>
            <a:r>
              <a:rPr lang="cs-CZ" sz="1400" i="1" dirty="0"/>
              <a:t> by leoni.jpg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11.10.2012].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cs.wikipedia.org/wiki/Soubor:Galileo_by_leoni.jpg</a:t>
            </a:r>
            <a:endParaRPr lang="cs-CZ" sz="1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6545" y="34111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476545" y="4529644"/>
            <a:ext cx="82494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88. </a:t>
            </a:r>
            <a:endParaRPr lang="cs-CZ" sz="1400" dirty="0" smtClean="0"/>
          </a:p>
          <a:p>
            <a:endParaRPr lang="cs-CZ" sz="1400" dirty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11.10.2012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4"/>
              </a:rPr>
              <a:t>http://en.wikipedia.org/wiki/Main_Page</a:t>
            </a:r>
            <a:endParaRPr lang="cs-CZ" sz="1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9804</TotalTime>
  <Words>648</Words>
  <Application>Microsoft Office PowerPoint</Application>
  <PresentationFormat>Předvádění na obrazovce (4:3)</PresentationFormat>
  <Paragraphs>113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Prezentace aplikace PowerPoint</vt:lpstr>
      <vt:lpstr>Skládání pohybů</vt:lpstr>
      <vt:lpstr>Kolik pohybů těleso koná …</vt:lpstr>
      <vt:lpstr>Vektorový součet</vt:lpstr>
      <vt:lpstr>Součet vektorů na společné vektorové přímce</vt:lpstr>
      <vt:lpstr>Součet vektorů ležících ve společné rovině</vt:lpstr>
      <vt:lpstr>Princip nezávislosti pohybů</vt:lpstr>
      <vt:lpstr>Galileo Galilei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371</cp:revision>
  <dcterms:created xsi:type="dcterms:W3CDTF">2013-03-27T07:54:35Z</dcterms:created>
  <dcterms:modified xsi:type="dcterms:W3CDTF">2013-08-20T15:05:28Z</dcterms:modified>
</cp:coreProperties>
</file>