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</p:sldMasterIdLst>
  <p:sldIdLst>
    <p:sldId id="266" r:id="rId4"/>
    <p:sldId id="256" r:id="rId5"/>
    <p:sldId id="261" r:id="rId6"/>
    <p:sldId id="263" r:id="rId7"/>
    <p:sldId id="262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D84D"/>
    <a:srgbClr val="64E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29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2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30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0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57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0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72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6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43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34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3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48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59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23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26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26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5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905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18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62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4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9451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64A9E-A5FB-4EFF-BAB9-A8E4D42A6AD5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23.10.2013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AD133-E2A8-4B8D-8488-7398FFB053E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936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08.04.2013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VY_32_INOVACE_01_Ch_OCH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Organická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Uhlovodíky a jejich dělení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</a:rPr>
              <a:t>Prezentace je určena pro téma 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Uhlovodíky a jejich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dělení </a:t>
            </a:r>
            <a:r>
              <a:rPr lang="cs-CZ" sz="1800" dirty="0" smtClean="0">
                <a:solidFill>
                  <a:prstClr val="black"/>
                </a:solidFill>
              </a:rPr>
              <a:t>v </a:t>
            </a:r>
            <a:r>
              <a:rPr lang="cs-CZ" sz="1800" dirty="0">
                <a:solidFill>
                  <a:prstClr val="black"/>
                </a:solidFill>
              </a:rPr>
              <a:t>rozsahu </a:t>
            </a:r>
            <a:r>
              <a:rPr lang="cs-CZ" sz="1800" dirty="0" smtClean="0">
                <a:solidFill>
                  <a:prstClr val="black"/>
                </a:solidFill>
              </a:rPr>
              <a:t>SŠ.</a:t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dirty="0">
                <a:solidFill>
                  <a:prstClr val="black"/>
                </a:solidFill>
              </a:rPr>
              <a:t>Základních dělení organických sloučenin, jejich klasifikace. Základních dělení uhlovodíků a jejich klasifikace.</a:t>
            </a: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15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rgbClr val="64E935"/>
            </a:gs>
            <a:gs pos="0">
              <a:srgbClr val="46D84D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868418" y="-22400"/>
            <a:ext cx="7407164" cy="6858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638000" y="4653336"/>
            <a:ext cx="5868000" cy="180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00B0F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>
              <a:spcBef>
                <a:spcPct val="0"/>
              </a:spcBef>
              <a:buNone/>
              <a:defRPr kumimoji="0" sz="5600" b="1" cap="all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uhlovodíky Dělení</a:t>
            </a:r>
            <a:endParaRPr lang="cs-CZ" dirty="0"/>
          </a:p>
        </p:txBody>
      </p:sp>
      <p:sp>
        <p:nvSpPr>
          <p:cNvPr id="6" name="TextovéPole 4"/>
          <p:cNvSpPr txBox="1"/>
          <p:nvPr/>
        </p:nvSpPr>
        <p:spPr>
          <a:xfrm>
            <a:off x="7551719" y="6600624"/>
            <a:ext cx="826840" cy="279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latin typeface="Georgia" pitchFamily="18" charset="0"/>
              </a:rPr>
              <a:t>Obr.1</a:t>
            </a:r>
            <a:endParaRPr lang="cs-CZ" sz="1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véPole 46"/>
          <p:cNvSpPr txBox="1"/>
          <p:nvPr/>
        </p:nvSpPr>
        <p:spPr>
          <a:xfrm>
            <a:off x="1727684" y="908720"/>
            <a:ext cx="5688632" cy="95410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 smtClean="0"/>
              <a:t>Klasifikace   organických sloučenin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639004" y="379723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2367196" y="2470138"/>
            <a:ext cx="4149019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Organické sloučeniny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58" name="Přímá spojnice 57"/>
          <p:cNvCxnSpPr/>
          <p:nvPr/>
        </p:nvCxnSpPr>
        <p:spPr>
          <a:xfrm flipH="1">
            <a:off x="1178471" y="2689384"/>
            <a:ext cx="1200312" cy="1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6516216" y="2715796"/>
            <a:ext cx="13551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7859708" y="2701507"/>
            <a:ext cx="2896" cy="1065631"/>
          </a:xfrm>
          <a:prstGeom prst="straightConnector1">
            <a:avLst/>
          </a:prstGeom>
          <a:ln w="28575">
            <a:solidFill>
              <a:srgbClr val="065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1187624" y="2681785"/>
            <a:ext cx="7648" cy="11020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35632" y="4422707"/>
            <a:ext cx="1224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acyklické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cxnSp>
        <p:nvCxnSpPr>
          <p:cNvPr id="72" name="Přímá spojnice se šipkou 71"/>
          <p:cNvCxnSpPr/>
          <p:nvPr/>
        </p:nvCxnSpPr>
        <p:spPr>
          <a:xfrm>
            <a:off x="554243" y="3783806"/>
            <a:ext cx="3902" cy="6244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1864027" y="3797235"/>
            <a:ext cx="1" cy="6127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323256" y="4421932"/>
            <a:ext cx="1116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cyklické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502818" y="4408226"/>
            <a:ext cx="1224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nasycené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3794938" y="4402882"/>
            <a:ext cx="1512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nenasycené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6444208" y="4402882"/>
            <a:ext cx="1476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uhlovodíky</a:t>
            </a:r>
            <a:endParaRPr lang="cs-CZ" sz="20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5373613" y="4402882"/>
            <a:ext cx="99335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>
                <a:solidFill>
                  <a:srgbClr val="00CC00"/>
                </a:solidFill>
              </a:rPr>
              <a:t>areny</a:t>
            </a:r>
            <a:r>
              <a:rPr lang="cs-CZ" sz="2000" dirty="0" smtClean="0">
                <a:solidFill>
                  <a:srgbClr val="00CC00"/>
                </a:solidFill>
              </a:rPr>
              <a:t>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301" y="5244861"/>
            <a:ext cx="1095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2" y="4898906"/>
            <a:ext cx="10191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14" y="4889380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" y="4898906"/>
            <a:ext cx="1162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55" y="5301208"/>
            <a:ext cx="1387202" cy="98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3" name="Přímá spojnice se šipkou 112"/>
          <p:cNvCxnSpPr/>
          <p:nvPr/>
        </p:nvCxnSpPr>
        <p:spPr>
          <a:xfrm flipH="1">
            <a:off x="3127078" y="3794472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se šipkou 113"/>
          <p:cNvCxnSpPr/>
          <p:nvPr/>
        </p:nvCxnSpPr>
        <p:spPr>
          <a:xfrm flipH="1">
            <a:off x="4427984" y="3789040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nice se šipkou 122"/>
          <p:cNvCxnSpPr/>
          <p:nvPr/>
        </p:nvCxnSpPr>
        <p:spPr>
          <a:xfrm flipH="1">
            <a:off x="5868144" y="3792090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nice se šipkou 123"/>
          <p:cNvCxnSpPr/>
          <p:nvPr/>
        </p:nvCxnSpPr>
        <p:spPr>
          <a:xfrm flipH="1">
            <a:off x="7164288" y="3789709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nice se šipkou 124"/>
          <p:cNvCxnSpPr/>
          <p:nvPr/>
        </p:nvCxnSpPr>
        <p:spPr>
          <a:xfrm flipH="1">
            <a:off x="8521505" y="3783806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7981816" y="4402882"/>
            <a:ext cx="1116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deriváty</a:t>
            </a:r>
            <a:endParaRPr lang="cs-CZ" sz="2000" dirty="0"/>
          </a:p>
        </p:txBody>
      </p:sp>
      <p:cxnSp>
        <p:nvCxnSpPr>
          <p:cNvPr id="117" name="Přímá spojnice 116"/>
          <p:cNvCxnSpPr/>
          <p:nvPr/>
        </p:nvCxnSpPr>
        <p:spPr>
          <a:xfrm>
            <a:off x="547688" y="3795713"/>
            <a:ext cx="1331187" cy="15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3117056" y="3793331"/>
            <a:ext cx="2769394" cy="11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1038"/>
          <p:cNvCxnSpPr/>
          <p:nvPr/>
        </p:nvCxnSpPr>
        <p:spPr>
          <a:xfrm>
            <a:off x="7155656" y="3783806"/>
            <a:ext cx="1384160" cy="23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18" y="4898906"/>
            <a:ext cx="1162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83" y="4898906"/>
            <a:ext cx="1162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9" name="Přímá spojnice se šipkou 168"/>
          <p:cNvCxnSpPr/>
          <p:nvPr/>
        </p:nvCxnSpPr>
        <p:spPr>
          <a:xfrm>
            <a:off x="4429102" y="2924944"/>
            <a:ext cx="0" cy="8612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7" name="Picture 15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121" y="4889380"/>
            <a:ext cx="1333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836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1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1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1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1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1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1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0" dur="1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69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1727684" y="260648"/>
            <a:ext cx="5688632" cy="95410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 smtClean="0"/>
              <a:t>Klasifikace   organických sloučenin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9512" y="1946449"/>
            <a:ext cx="6048672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cyklické - uzavřený(cyklický) řetězec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1340768"/>
            <a:ext cx="6048672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acyklické - otevřený (lineární) řetězec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9512" y="2552130"/>
            <a:ext cx="6048672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 </a:t>
            </a:r>
            <a:r>
              <a:rPr lang="cs-CZ" dirty="0" smtClean="0"/>
              <a:t>nasycené - v uhlíkovém řetězci pouze jednoduché vazby (</a:t>
            </a:r>
            <a:r>
              <a:rPr lang="el-GR" dirty="0" smtClean="0">
                <a:cs typeface="Arial"/>
              </a:rPr>
              <a:t>σ</a:t>
            </a:r>
            <a:r>
              <a:rPr lang="cs-CZ" dirty="0" smtClean="0">
                <a:cs typeface="Arial"/>
              </a:rPr>
              <a:t>-vazby)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4458024"/>
            <a:ext cx="8568952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 </a:t>
            </a:r>
            <a:r>
              <a:rPr lang="cs-CZ" dirty="0" smtClean="0"/>
              <a:t>aromatické  - uzavřený řetězec, kde se pravidelně střídá dvojná a jednoduchá vazba - benzenové jádro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79512" y="3521920"/>
            <a:ext cx="6768752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 </a:t>
            </a:r>
            <a:r>
              <a:rPr lang="cs-CZ" dirty="0" smtClean="0"/>
              <a:t>nenasycené mají aspoň jednu dvojnou nebo trojnou vazbu (aspoň jednu </a:t>
            </a:r>
            <a:r>
              <a:rPr lang="el-GR" dirty="0" smtClean="0">
                <a:cs typeface="Arial"/>
              </a:rPr>
              <a:t>π</a:t>
            </a:r>
            <a:r>
              <a:rPr lang="cs-CZ" dirty="0" smtClean="0">
                <a:cs typeface="Arial"/>
              </a:rPr>
              <a:t>-vazbu)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79512" y="5394128"/>
            <a:ext cx="799288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 </a:t>
            </a:r>
            <a:r>
              <a:rPr lang="cs-CZ" dirty="0" smtClean="0"/>
              <a:t>uhlovodíky - molekuly obsahují pouze atomy C a H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79512" y="5978897"/>
            <a:ext cx="8352928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 </a:t>
            </a:r>
            <a:r>
              <a:rPr lang="cs-CZ" dirty="0" smtClean="0"/>
              <a:t>deriváty uhlovodíků atom H v molekule uhlovodíku nahrazen atomem jiného prvku nebo skupinou atomů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652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véPole 46"/>
          <p:cNvSpPr txBox="1"/>
          <p:nvPr/>
        </p:nvSpPr>
        <p:spPr>
          <a:xfrm>
            <a:off x="1301485" y="1268760"/>
            <a:ext cx="6510875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/>
              <a:t>Klasifikace </a:t>
            </a:r>
            <a:r>
              <a:rPr lang="cs-CZ" dirty="0" smtClean="0"/>
              <a:t>uhlovodíků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639004" y="379723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3072199" y="341799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574125" y="2470138"/>
            <a:ext cx="1995751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Uhlovodíky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38829" y="3393569"/>
            <a:ext cx="5564079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650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2060"/>
                </a:solidFill>
              </a:rPr>
              <a:t>acyklické</a:t>
            </a:r>
            <a:endParaRPr lang="cs-CZ" sz="20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7091675" y="3387219"/>
            <a:ext cx="1159876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65093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</a:rPr>
              <a:t>cyklické</a:t>
            </a:r>
            <a:endParaRPr lang="cs-CZ" sz="2000" dirty="0">
              <a:solidFill>
                <a:srgbClr val="002060"/>
              </a:solidFill>
            </a:endParaRPr>
          </a:p>
        </p:txBody>
      </p:sp>
      <p:cxnSp>
        <p:nvCxnSpPr>
          <p:cNvPr id="58" name="Přímá spojnice 57"/>
          <p:cNvCxnSpPr/>
          <p:nvPr/>
        </p:nvCxnSpPr>
        <p:spPr>
          <a:xfrm flipH="1" flipV="1">
            <a:off x="2987824" y="2712698"/>
            <a:ext cx="576064" cy="1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5580112" y="2715796"/>
            <a:ext cx="20882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7656643" y="2701507"/>
            <a:ext cx="1" cy="671423"/>
          </a:xfrm>
          <a:prstGeom prst="straightConnector1">
            <a:avLst/>
          </a:prstGeom>
          <a:ln w="28575">
            <a:solidFill>
              <a:srgbClr val="065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3002296" y="2707416"/>
            <a:ext cx="0" cy="671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 flipV="1">
            <a:off x="6756050" y="3585742"/>
            <a:ext cx="339024" cy="5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>
            <a:endCxn id="55" idx="3"/>
          </p:cNvCxnSpPr>
          <p:nvPr/>
        </p:nvCxnSpPr>
        <p:spPr>
          <a:xfrm flipH="1">
            <a:off x="8251551" y="3587274"/>
            <a:ext cx="30255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H="1">
            <a:off x="6765576" y="3585742"/>
            <a:ext cx="2776" cy="815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>
            <a:off x="8544580" y="3585742"/>
            <a:ext cx="2382" cy="8072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125606" y="4402882"/>
            <a:ext cx="99335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alkany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cxnSp>
        <p:nvCxnSpPr>
          <p:cNvPr id="72" name="Přímá spojnice se šipkou 71"/>
          <p:cNvCxnSpPr/>
          <p:nvPr/>
        </p:nvCxnSpPr>
        <p:spPr>
          <a:xfrm>
            <a:off x="615836" y="3795201"/>
            <a:ext cx="3902" cy="6130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H="1">
            <a:off x="1958391" y="3801551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475656" y="4421932"/>
            <a:ext cx="99335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alkeny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2938459" y="4408226"/>
            <a:ext cx="1273501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>
                <a:solidFill>
                  <a:srgbClr val="00CC00"/>
                </a:solidFill>
              </a:rPr>
              <a:t>alkadieny</a:t>
            </a:r>
            <a:r>
              <a:rPr lang="cs-CZ" sz="2000" dirty="0" smtClean="0">
                <a:solidFill>
                  <a:srgbClr val="00CC00"/>
                </a:solidFill>
              </a:rPr>
              <a:t>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809552" y="4402882"/>
            <a:ext cx="99335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smtClean="0">
                <a:solidFill>
                  <a:srgbClr val="00CC00"/>
                </a:solidFill>
              </a:rPr>
              <a:t>alkiny </a:t>
            </a:r>
            <a:r>
              <a:rPr lang="cs-CZ" sz="2000" smtClean="0"/>
              <a:t> </a:t>
            </a:r>
            <a:endParaRPr lang="cs-CZ" sz="20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6104467" y="4402882"/>
            <a:ext cx="1491869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00CC00"/>
                </a:solidFill>
              </a:rPr>
              <a:t>alicyklické</a:t>
            </a:r>
            <a:endParaRPr lang="cs-CZ" sz="20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8043139" y="4402882"/>
            <a:ext cx="99335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>
                <a:solidFill>
                  <a:srgbClr val="00CC00"/>
                </a:solidFill>
              </a:rPr>
              <a:t>areny</a:t>
            </a:r>
            <a:r>
              <a:rPr lang="cs-CZ" sz="2000" dirty="0" smtClean="0">
                <a:solidFill>
                  <a:srgbClr val="00CC00"/>
                </a:solidFill>
              </a:rPr>
              <a:t>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095" y="4898906"/>
            <a:ext cx="1095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229" y="4898906"/>
            <a:ext cx="10191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59" y="4898906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" y="4898906"/>
            <a:ext cx="1162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009" y="4899387"/>
            <a:ext cx="16764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051" y="4899387"/>
            <a:ext cx="1790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3" name="Přímá spojnice se šipkou 112"/>
          <p:cNvCxnSpPr/>
          <p:nvPr/>
        </p:nvCxnSpPr>
        <p:spPr>
          <a:xfrm flipH="1">
            <a:off x="3584626" y="3787329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se šipkou 113"/>
          <p:cNvCxnSpPr/>
          <p:nvPr/>
        </p:nvCxnSpPr>
        <p:spPr>
          <a:xfrm flipH="1">
            <a:off x="5288435" y="3787329"/>
            <a:ext cx="3645" cy="601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254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1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1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1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1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3" dur="1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3" dur="1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animBg="1"/>
      <p:bldP spid="69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1727684" y="260648"/>
            <a:ext cx="5688632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 smtClean="0">
                <a:ln w="11430" cmpd="sng">
                  <a:solidFill>
                    <a:srgbClr val="0F6FC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</a:rPr>
              <a:t>Klasifikace   uhlovodíků</a:t>
            </a:r>
            <a:endParaRPr lang="cs-CZ" dirty="0">
              <a:ln w="11430" cmpd="sng">
                <a:solidFill>
                  <a:srgbClr val="0F6FC6">
                    <a:tint val="10000"/>
                  </a:srgbClr>
                </a:solidFill>
                <a:prstDash val="solid"/>
                <a:miter lim="800000"/>
              </a:ln>
              <a:effectLst>
                <a:glow rad="45500">
                  <a:srgbClr val="0F6FC6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67544" y="1429364"/>
            <a:ext cx="7416824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alkany - mají pouze jednoduché vazby </a:t>
            </a:r>
            <a:r>
              <a:rPr lang="cs-CZ" dirty="0">
                <a:solidFill>
                  <a:prstClr val="black"/>
                </a:solidFill>
              </a:rPr>
              <a:t>(</a:t>
            </a:r>
            <a:r>
              <a:rPr lang="el-GR" dirty="0">
                <a:solidFill>
                  <a:prstClr val="black"/>
                </a:solidFill>
                <a:cs typeface="Arial"/>
              </a:rPr>
              <a:t>σ</a:t>
            </a:r>
            <a:r>
              <a:rPr lang="cs-CZ" dirty="0">
                <a:solidFill>
                  <a:prstClr val="black"/>
                </a:solidFill>
                <a:cs typeface="Arial"/>
              </a:rPr>
              <a:t>-vazby</a:t>
            </a:r>
            <a:r>
              <a:rPr lang="cs-CZ" dirty="0" smtClean="0">
                <a:solidFill>
                  <a:prstClr val="black"/>
                </a:solidFill>
                <a:cs typeface="Arial"/>
              </a:rPr>
              <a:t>)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912202"/>
            <a:ext cx="5976000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acyklické - otevřený (lineární) řetězec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1950008"/>
            <a:ext cx="734400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alkeny - v molekule kromě vazeb jednoduchých jedna dvojná (jedna </a:t>
            </a:r>
            <a:r>
              <a:rPr lang="el-GR" dirty="0" smtClean="0">
                <a:solidFill>
                  <a:prstClr val="black"/>
                </a:solidFill>
                <a:cs typeface="Arial"/>
              </a:rPr>
              <a:t>π </a:t>
            </a:r>
            <a:r>
              <a:rPr lang="cs-CZ" dirty="0" smtClean="0">
                <a:solidFill>
                  <a:prstClr val="black"/>
                </a:solidFill>
                <a:cs typeface="Arial"/>
              </a:rPr>
              <a:t>-vazba)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67544" y="3733037"/>
            <a:ext cx="824400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err="1" smtClean="0">
                <a:solidFill>
                  <a:prstClr val="black"/>
                </a:solidFill>
              </a:rPr>
              <a:t>alkyny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- v molekule kromě vazeb jednoduchých jedna </a:t>
            </a:r>
            <a:r>
              <a:rPr lang="cs-CZ" dirty="0" smtClean="0">
                <a:solidFill>
                  <a:prstClr val="black"/>
                </a:solidFill>
              </a:rPr>
              <a:t>trojná (dvě </a:t>
            </a:r>
            <a:r>
              <a:rPr lang="el-GR" dirty="0" smtClean="0">
                <a:solidFill>
                  <a:prstClr val="black"/>
                </a:solidFill>
                <a:cs typeface="Arial"/>
              </a:rPr>
              <a:t>π </a:t>
            </a:r>
            <a:r>
              <a:rPr lang="cs-CZ" dirty="0" smtClean="0">
                <a:solidFill>
                  <a:prstClr val="black"/>
                </a:solidFill>
                <a:cs typeface="Arial"/>
              </a:rPr>
              <a:t>–vazby mezi toutéž dvojicí uhlíků)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2844547"/>
            <a:ext cx="838800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err="1" smtClean="0">
                <a:solidFill>
                  <a:prstClr val="black"/>
                </a:solidFill>
              </a:rPr>
              <a:t>alkadieny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- v molekule kromě vazeb jednoduchých </a:t>
            </a:r>
            <a:r>
              <a:rPr lang="cs-CZ" dirty="0" smtClean="0">
                <a:solidFill>
                  <a:prstClr val="black"/>
                </a:solidFill>
              </a:rPr>
              <a:t>dvě dvojné (dvě </a:t>
            </a:r>
            <a:r>
              <a:rPr lang="el-GR" dirty="0" smtClean="0">
                <a:solidFill>
                  <a:prstClr val="black"/>
                </a:solidFill>
                <a:cs typeface="Arial"/>
              </a:rPr>
              <a:t>π </a:t>
            </a:r>
            <a:r>
              <a:rPr lang="cs-CZ" dirty="0">
                <a:solidFill>
                  <a:prstClr val="black"/>
                </a:solidFill>
                <a:cs typeface="Arial"/>
              </a:rPr>
              <a:t>-</a:t>
            </a:r>
            <a:r>
              <a:rPr lang="cs-CZ" dirty="0" smtClean="0">
                <a:solidFill>
                  <a:prstClr val="black"/>
                </a:solidFill>
                <a:cs typeface="Arial"/>
              </a:rPr>
              <a:t>vazby)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9512" y="4717188"/>
            <a:ext cx="5904656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cyklické – </a:t>
            </a:r>
            <a:r>
              <a:rPr lang="cs-CZ" dirty="0" smtClean="0"/>
              <a:t>uzavřený (</a:t>
            </a:r>
            <a:r>
              <a:rPr lang="cs-CZ" dirty="0"/>
              <a:t>cyklický) řetězec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7544" y="5241148"/>
            <a:ext cx="7560840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alicyklické - </a:t>
            </a:r>
            <a:r>
              <a:rPr lang="cs-CZ" dirty="0">
                <a:solidFill>
                  <a:prstClr val="black"/>
                </a:solidFill>
              </a:rPr>
              <a:t>mají </a:t>
            </a:r>
            <a:r>
              <a:rPr lang="cs-CZ" dirty="0" smtClean="0">
                <a:solidFill>
                  <a:prstClr val="black"/>
                </a:solidFill>
              </a:rPr>
              <a:t>vazby jako uhlovodíky otevřené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prstClr val="black"/>
                </a:solidFill>
              </a:rPr>
              <a:t>     předpona </a:t>
            </a:r>
            <a:r>
              <a:rPr lang="cs-CZ" dirty="0" err="1" smtClean="0">
                <a:solidFill>
                  <a:srgbClr val="FF0000"/>
                </a:solidFill>
              </a:rPr>
              <a:t>cyklo</a:t>
            </a:r>
            <a:r>
              <a:rPr lang="cs-CZ" dirty="0" smtClean="0">
                <a:solidFill>
                  <a:srgbClr val="FF0000"/>
                </a:solidFill>
              </a:rPr>
              <a:t> 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6135687"/>
            <a:ext cx="6876000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err="1" smtClean="0">
                <a:solidFill>
                  <a:prstClr val="black"/>
                </a:solidFill>
              </a:rPr>
              <a:t>areny</a:t>
            </a:r>
            <a:r>
              <a:rPr lang="cs-CZ" dirty="0" smtClean="0">
                <a:solidFill>
                  <a:prstClr val="black"/>
                </a:solidFill>
              </a:rPr>
              <a:t> – zvláštní typ vazby – benzenové jádro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99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1727684" y="196952"/>
            <a:ext cx="5688632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cs-CZ" dirty="0" smtClean="0">
                <a:ln w="11430" cmpd="sng">
                  <a:solidFill>
                    <a:srgbClr val="0F6FC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</a:rPr>
              <a:t>Homologická   řada</a:t>
            </a:r>
            <a:endParaRPr lang="cs-CZ" dirty="0">
              <a:ln w="11430" cmpd="sng">
                <a:solidFill>
                  <a:srgbClr val="0F6FC6">
                    <a:tint val="10000"/>
                  </a:srgbClr>
                </a:solidFill>
                <a:prstDash val="solid"/>
                <a:miter lim="800000"/>
              </a:ln>
              <a:effectLst>
                <a:glow rad="45500">
                  <a:srgbClr val="0F6FC6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848506"/>
            <a:ext cx="8856984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Řada sloučenin, v níž se kterýkoli člen řady liší od předcházejícího členu ve stavbě o stejnou skupinu atomů.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67544" y="3436949"/>
            <a:ext cx="7056784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v homologických řadách uhlovodíku dochází k řetězové izomerii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9512" y="1772816"/>
            <a:ext cx="8856984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Homologický přírůstek - skupinu atomů o kterou se </a:t>
            </a:r>
            <a:r>
              <a:rPr lang="cs-CZ" dirty="0">
                <a:solidFill>
                  <a:prstClr val="black"/>
                </a:solidFill>
              </a:rPr>
              <a:t>kterýkoli člen řady liší od předcházejícího členu ve </a:t>
            </a:r>
            <a:r>
              <a:rPr lang="cs-CZ" dirty="0" smtClean="0">
                <a:solidFill>
                  <a:prstClr val="black"/>
                </a:solidFill>
              </a:rPr>
              <a:t>stavbě. 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79512" y="2852936"/>
            <a:ext cx="331236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prstClr val="black"/>
                </a:solidFill>
              </a:rPr>
              <a:t>Řetězová izomerie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4356542"/>
            <a:ext cx="403244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tentýž souhrnný vzorec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4877186"/>
            <a:ext cx="655272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dochází k rozvětvení uhlíkového řetězce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3548" y="5408952"/>
            <a:ext cx="6732748" cy="461665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řetězové izomery se liší svými vlastnostmi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949280"/>
            <a:ext cx="7056784" cy="830997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prstClr val="black"/>
                </a:solidFill>
              </a:rPr>
              <a:t>se vzrůstajícím počtem C v molekule se počet řetězových izomerů rychle zvětšuje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3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2" grpId="0" animBg="1"/>
      <p:bldP spid="24" grpId="0" animBg="1"/>
      <p:bldP spid="10" grpId="0" animBg="1"/>
      <p:bldP spid="11" grpId="0" animBg="1"/>
      <p:bldP spid="15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1316756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Citace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9552" y="1743199"/>
            <a:ext cx="781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prstClr val="black"/>
                </a:solidFill>
              </a:rPr>
              <a:t>Obr.1</a:t>
            </a:r>
            <a:r>
              <a:rPr lang="cs-CZ" sz="1200" dirty="0"/>
              <a:t> </a:t>
            </a:r>
            <a:r>
              <a:rPr lang="cs-CZ" sz="1200" dirty="0" smtClean="0"/>
              <a:t>  WRIGHT</a:t>
            </a:r>
            <a:r>
              <a:rPr lang="cs-CZ" sz="1200" dirty="0"/>
              <a:t>, Joseph. </a:t>
            </a:r>
            <a:r>
              <a:rPr lang="cs-CZ" sz="1200" i="1" dirty="0"/>
              <a:t>Soubor: JosephWright-Alchemist.jpg - </a:t>
            </a:r>
            <a:r>
              <a:rPr lang="cs-CZ" sz="1200" i="1" dirty="0" err="1"/>
              <a:t>Wikimedia</a:t>
            </a:r>
            <a:r>
              <a:rPr lang="cs-CZ" sz="1200" i="1" dirty="0"/>
              <a:t> </a:t>
            </a:r>
            <a:r>
              <a:rPr lang="cs-CZ" sz="1200" i="1" dirty="0" err="1"/>
              <a:t>Commons</a:t>
            </a:r>
            <a:r>
              <a:rPr lang="cs-CZ" sz="1200" dirty="0"/>
              <a:t> [online]. [cit. 20.2.2013]. Dostupný na WWW: http://commons.wikimedia.org/wiki/File:JosephWright-Alchemist.jpg</a:t>
            </a:r>
            <a:endParaRPr lang="cs-CZ" sz="1200" b="1" dirty="0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34126" y="3259615"/>
            <a:ext cx="787574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Honza, J.; Mareček, A</a:t>
            </a:r>
            <a:r>
              <a:rPr lang="cs-CZ" sz="1200" dirty="0" smtClean="0"/>
              <a:t>.     </a:t>
            </a:r>
            <a:r>
              <a:rPr lang="cs-CZ" sz="1200" dirty="0"/>
              <a:t>Chemie pro čtyřletá gymnázia (3.díl). Brno: </a:t>
            </a:r>
            <a:r>
              <a:rPr lang="cs-CZ" sz="1200" dirty="0" err="1"/>
              <a:t>DaTaPrint</a:t>
            </a:r>
            <a:r>
              <a:rPr lang="cs-CZ" sz="1200" dirty="0"/>
              <a:t>, 2000;ISBN 80-7182-057-1</a:t>
            </a:r>
          </a:p>
        </p:txBody>
      </p:sp>
      <p:sp>
        <p:nvSpPr>
          <p:cNvPr id="17" name="TextovéPole 2"/>
          <p:cNvSpPr txBox="1"/>
          <p:nvPr/>
        </p:nvSpPr>
        <p:spPr>
          <a:xfrm>
            <a:off x="1677733" y="2755559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34126" y="3571747"/>
            <a:ext cx="629157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Pacák, J</a:t>
            </a:r>
            <a:r>
              <a:rPr lang="cs-CZ" sz="1200" dirty="0" smtClean="0"/>
              <a:t>.                             Chemie </a:t>
            </a:r>
            <a:r>
              <a:rPr lang="cs-CZ" sz="1200" dirty="0"/>
              <a:t>pro 2. ročník gymnázií. Praha: SPN, </a:t>
            </a:r>
            <a:r>
              <a:rPr lang="cs-CZ" sz="1200" dirty="0" smtClean="0"/>
              <a:t>1985</a:t>
            </a:r>
            <a:endParaRPr lang="cs-CZ" sz="1200" dirty="0"/>
          </a:p>
        </p:txBody>
      </p:sp>
      <p:sp>
        <p:nvSpPr>
          <p:cNvPr id="19" name="Obdélník 18"/>
          <p:cNvSpPr/>
          <p:nvPr/>
        </p:nvSpPr>
        <p:spPr>
          <a:xfrm>
            <a:off x="634126" y="3906386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611904" y="422112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47156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296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Tok</vt:lpstr>
      <vt:lpstr>3_Tok</vt:lpstr>
      <vt:lpstr>1_Tok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Směsi</dc:title>
  <dc:creator>Lenovo</dc:creator>
  <cp:lastModifiedBy>Lenovo</cp:lastModifiedBy>
  <cp:revision>72</cp:revision>
  <dcterms:created xsi:type="dcterms:W3CDTF">2013-01-14T11:05:52Z</dcterms:created>
  <dcterms:modified xsi:type="dcterms:W3CDTF">2013-10-23T05:54:22Z</dcterms:modified>
</cp:coreProperties>
</file>