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5" r:id="rId3"/>
    <p:sldId id="256" r:id="rId4"/>
    <p:sldId id="264" r:id="rId5"/>
    <p:sldId id="258" r:id="rId6"/>
    <p:sldId id="259" r:id="rId7"/>
    <p:sldId id="263" r:id="rId8"/>
    <p:sldId id="260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  <a:srgbClr val="EBE5EB"/>
    <a:srgbClr val="D4C6D4"/>
    <a:srgbClr val="8F6B8F"/>
    <a:srgbClr val="065093"/>
    <a:srgbClr val="00FF00"/>
    <a:srgbClr val="00CC00"/>
    <a:srgbClr val="FFFF00"/>
    <a:srgbClr val="EC1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7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6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479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1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49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5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45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04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6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80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98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0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3676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15.01.2013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VY_32_INOVACE_01_Ch_OB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Směsi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úvodu,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procvičení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 nebo zopakování tématu „směsi“.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Pojmy: látka, chemická látka, směs, homogenní směs, heterogenní směs. </a:t>
            </a: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0497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3068960"/>
            <a:ext cx="3390528" cy="851520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SMĚSI   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36229"/>
            <a:ext cx="6048672" cy="576064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Svět je tvořen látkami a poli.</a:t>
            </a:r>
            <a:endParaRPr lang="cs-CZ" sz="24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3555512"/>
            <a:ext cx="734481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 Rozeznáváme </a:t>
            </a:r>
            <a:r>
              <a:rPr lang="cs-CZ" sz="2400" b="1" dirty="0" smtClean="0">
                <a:solidFill>
                  <a:srgbClr val="FF0000"/>
                </a:solidFill>
              </a:rPr>
              <a:t>chemické látky </a:t>
            </a:r>
            <a:r>
              <a:rPr lang="cs-CZ" sz="2400" b="1" dirty="0" smtClean="0"/>
              <a:t>a </a:t>
            </a:r>
            <a:r>
              <a:rPr lang="cs-CZ" sz="2400" b="1" dirty="0" smtClean="0">
                <a:solidFill>
                  <a:srgbClr val="FF0000"/>
                </a:solidFill>
              </a:rPr>
              <a:t>směsi.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4184501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Chemická látka </a:t>
            </a:r>
            <a:r>
              <a:rPr lang="cs-CZ" sz="2400" b="1" dirty="0" smtClean="0"/>
              <a:t>(chemické individuum):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b="1" dirty="0" smtClean="0"/>
              <a:t>vyznačuje se určitými chemickými a fyzikálními vlastnostmi, které se nemění ani opakovaným čištěním.</a:t>
            </a:r>
            <a:endParaRPr lang="cs-CZ" sz="2400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9552" y="2949484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Tělesa jsou tvořena látkami.</a:t>
            </a:r>
            <a:endParaRPr lang="cs-CZ" sz="2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2149405"/>
            <a:ext cx="8316924" cy="80007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400" b="1"/>
            </a:lvl1pPr>
            <a:lvl2pPr marL="640080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/>
            </a:lvl2pPr>
            <a:lvl3pPr indent="-246888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/>
            </a:lvl3pPr>
            <a:lvl4pPr marL="1188720" indent="-210312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/>
            </a:lvl4pPr>
            <a:lvl5pPr marL="1463040" indent="-210312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/>
            </a:lvl5pPr>
            <a:lvl6pPr marL="1737360" indent="-210312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/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baseline="0"/>
            </a:lvl7pPr>
            <a:lvl8pPr marL="2194560" indent="-182880">
              <a:spcBef>
                <a:spcPct val="20000"/>
              </a:spcBef>
              <a:buClr>
                <a:schemeClr val="tx2"/>
              </a:buClr>
              <a:buChar char="•"/>
              <a:defRPr kumimoji="0" sz="1600"/>
            </a:lvl8pPr>
            <a:lvl9pPr marL="2468880" indent="-182880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baseline="0"/>
            </a:lvl9pPr>
          </a:lstStyle>
          <a:p>
            <a:r>
              <a:rPr lang="cs-CZ" dirty="0"/>
              <a:t>Poli se zabývá </a:t>
            </a:r>
            <a:r>
              <a:rPr lang="cs-CZ" dirty="0" smtClean="0"/>
              <a:t>fyzika- magnetické</a:t>
            </a:r>
            <a:r>
              <a:rPr lang="cs-CZ" dirty="0"/>
              <a:t>, elektrické, elektromagnetické, </a:t>
            </a:r>
            <a:r>
              <a:rPr lang="cs-CZ" dirty="0" smtClean="0"/>
              <a:t>gravitační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799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build="p"/>
      <p:bldP spid="5" grpId="0"/>
      <p:bldP spid="8" grpId="0"/>
      <p:bldP spid="7" grpId="0" build="p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F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53575" y="2840737"/>
            <a:ext cx="751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400" b="1" dirty="0" smtClean="0"/>
              <a:t>látky</a:t>
            </a:r>
            <a:r>
              <a:rPr lang="cs-CZ" sz="2400" b="1" dirty="0"/>
              <a:t>, které obsahují dvě nebo více </a:t>
            </a:r>
            <a:r>
              <a:rPr lang="cs-CZ" sz="2400" b="1" dirty="0" smtClean="0"/>
              <a:t>složek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87624" y="1772816"/>
            <a:ext cx="2520280" cy="646331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pPr algn="ctr"/>
            <a:r>
              <a:rPr lang="cs-CZ" sz="36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SMĚSI</a:t>
            </a:r>
            <a:endParaRPr lang="cs-CZ" sz="36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53575" y="5081547"/>
            <a:ext cx="751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400" b="1" dirty="0"/>
              <a:t>podle složení dělíme směsi na homogenní a heterogenní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53575" y="407707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400" b="1" dirty="0"/>
              <a:t>její složky lze od sebe oddělit fyzikálně chemickými metodami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53575" y="3436975"/>
            <a:ext cx="7178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400" b="1" dirty="0"/>
              <a:t>směs látek má proměnlivé složení</a:t>
            </a:r>
          </a:p>
        </p:txBody>
      </p:sp>
    </p:spTree>
    <p:extLst>
      <p:ext uri="{BB962C8B-B14F-4D97-AF65-F5344CB8AC3E}">
        <p14:creationId xmlns:p14="http://schemas.microsoft.com/office/powerpoint/2010/main" val="521900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2" grpId="0" animBg="1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48400" y="1244839"/>
            <a:ext cx="738000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36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sz="2800" dirty="0"/>
              <a:t>Homogenní (stejnorodá) směs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737282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 smtClean="0"/>
              <a:t>ve všech svých částech má tytéž fyzikální vlastnosti a stejné složení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8400" y="3858172"/>
            <a:ext cx="752400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/>
              <a:t>Heterogenní (různorodá) směs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4501545"/>
            <a:ext cx="7600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 smtClean="0"/>
              <a:t>v různých částech svého objemu mají různé fyzikální vlastnosti a různé složení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27584" y="2924944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/>
              <a:t>jednotlivé složky nelze rozlišit pouhým okem ani mikroskopem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7584" y="249289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/>
              <a:t>nachází se v jednom skupenství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584" y="6021288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/>
              <a:t>jednotlivé složky lze rozlišit pouhým okem nebo mikroskopem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530120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400" b="1" dirty="0"/>
              <a:t>nachází se v různém, nebo stejném skupenství</a:t>
            </a:r>
          </a:p>
        </p:txBody>
      </p:sp>
    </p:spTree>
    <p:extLst>
      <p:ext uri="{BB962C8B-B14F-4D97-AF65-F5344CB8AC3E}">
        <p14:creationId xmlns:p14="http://schemas.microsoft.com/office/powerpoint/2010/main" val="1187562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8" grpId="0" animBg="1"/>
      <p:bldP spid="9" grpId="0"/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aoblený obdélník 29"/>
          <p:cNvSpPr/>
          <p:nvPr/>
        </p:nvSpPr>
        <p:spPr>
          <a:xfrm>
            <a:off x="35931" y="908720"/>
            <a:ext cx="9072139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301485" y="1268760"/>
            <a:ext cx="6510875" cy="95410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/>
              <a:t>Klasifikace látek podle jejich složení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39004" y="379723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14662" y="247402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87276" y="228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72199" y="341799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87276" y="232907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5869" y="2436797"/>
            <a:ext cx="1430479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LÁTKY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38830" y="3393569"/>
            <a:ext cx="1953415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650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2060"/>
                </a:solidFill>
              </a:rPr>
              <a:t>chemické látky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79830" y="3387219"/>
            <a:ext cx="8640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65093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směsi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43261" y="4408226"/>
            <a:ext cx="301719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Homogenní (stejnorodé)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55590" y="4402882"/>
            <a:ext cx="3016549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FF00"/>
                </a:solidFill>
              </a:rPr>
              <a:t>Heterogenní (různorodé) </a:t>
            </a:r>
            <a:endParaRPr lang="cs-CZ" sz="2000" dirty="0" smtClean="0"/>
          </a:p>
        </p:txBody>
      </p:sp>
      <p:cxnSp>
        <p:nvCxnSpPr>
          <p:cNvPr id="15" name="Přímá spojnice 14"/>
          <p:cNvCxnSpPr>
            <a:stCxn id="9" idx="1"/>
          </p:cNvCxnSpPr>
          <p:nvPr/>
        </p:nvCxnSpPr>
        <p:spPr>
          <a:xfrm flipH="1">
            <a:off x="1256923" y="2667630"/>
            <a:ext cx="2238946" cy="307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4942854" y="2715796"/>
            <a:ext cx="86350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5794658" y="2701507"/>
            <a:ext cx="1" cy="671423"/>
          </a:xfrm>
          <a:prstGeom prst="straightConnector1">
            <a:avLst/>
          </a:prstGeom>
          <a:ln w="28575">
            <a:solidFill>
              <a:srgbClr val="065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1271396" y="2707416"/>
            <a:ext cx="0" cy="6714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11" idx="1"/>
          </p:cNvCxnSpPr>
          <p:nvPr/>
        </p:nvCxnSpPr>
        <p:spPr>
          <a:xfrm flipH="1">
            <a:off x="3936295" y="3587274"/>
            <a:ext cx="14435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endCxn id="11" idx="3"/>
          </p:cNvCxnSpPr>
          <p:nvPr/>
        </p:nvCxnSpPr>
        <p:spPr>
          <a:xfrm flipH="1">
            <a:off x="6243830" y="3587274"/>
            <a:ext cx="1409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3948792" y="3593624"/>
            <a:ext cx="2776" cy="8024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7637348" y="3586445"/>
            <a:ext cx="2382" cy="8072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118963" y="4808312"/>
            <a:ext cx="1728192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destilovaná </a:t>
            </a:r>
          </a:p>
          <a:p>
            <a:r>
              <a:rPr lang="cs-CZ" sz="2000" dirty="0" smtClean="0"/>
              <a:t>voda, </a:t>
            </a:r>
            <a:r>
              <a:rPr lang="cs-CZ" sz="2000" dirty="0" err="1" smtClean="0"/>
              <a:t>methan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152312" y="4809346"/>
            <a:ext cx="2599470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vodný roztok </a:t>
            </a:r>
            <a:r>
              <a:rPr lang="cs-CZ" sz="2000" dirty="0" err="1" smtClean="0"/>
              <a:t>NaCl</a:t>
            </a:r>
            <a:r>
              <a:rPr lang="cs-CZ" sz="2000" dirty="0" smtClean="0"/>
              <a:t>,</a:t>
            </a:r>
            <a:r>
              <a:rPr lang="cs-CZ" sz="2000" dirty="0"/>
              <a:t> </a:t>
            </a:r>
            <a:endParaRPr lang="cs-CZ" sz="2000" dirty="0" smtClean="0"/>
          </a:p>
          <a:p>
            <a:r>
              <a:rPr lang="cs-CZ" sz="2000" dirty="0" smtClean="0"/>
              <a:t>čistý </a:t>
            </a:r>
            <a:r>
              <a:rPr lang="cs-CZ" sz="2000" dirty="0"/>
              <a:t>vzduch 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6379948" y="4804396"/>
            <a:ext cx="2173578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ropa, dřevo, žula, </a:t>
            </a:r>
          </a:p>
          <a:p>
            <a:r>
              <a:rPr lang="cs-CZ" sz="2000" dirty="0" smtClean="0"/>
              <a:t>voda s pískem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5606" y="4402882"/>
            <a:ext cx="873965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CC00"/>
                </a:solidFill>
              </a:rPr>
              <a:t>P</a:t>
            </a:r>
            <a:r>
              <a:rPr lang="cs-CZ" sz="2000" dirty="0" smtClean="0">
                <a:solidFill>
                  <a:srgbClr val="00CC00"/>
                </a:solidFill>
              </a:rPr>
              <a:t>rvky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211379" y="4408226"/>
            <a:ext cx="1572275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Sloučeniny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07504" y="4797984"/>
            <a:ext cx="898537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/>
              <a:t>v</a:t>
            </a:r>
            <a:r>
              <a:rPr lang="cs-CZ" sz="2000" dirty="0" smtClean="0"/>
              <a:t>odík, kyslík</a:t>
            </a:r>
            <a:endParaRPr lang="cs-CZ" sz="2000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558686" y="3795201"/>
            <a:ext cx="3902" cy="6130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1863141" y="3801551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483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1" grpId="0" animBg="1"/>
      <p:bldP spid="42" grpId="0" animBg="1"/>
      <p:bldP spid="4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096288"/>
            <a:ext cx="7992888" cy="95410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/>
              <a:t>Doplňte: chemicky čistá látka, heterogenní směs, homogenní směs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18700"/>
              </p:ext>
            </p:extLst>
          </p:nvPr>
        </p:nvGraphicFramePr>
        <p:xfrm>
          <a:off x="1547664" y="2204864"/>
          <a:ext cx="6096000" cy="44082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59968"/>
                <a:gridCol w="3336032"/>
              </a:tblGrid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Pitná voda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Vzduch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Síra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Dest</a:t>
                      </a:r>
                      <a:r>
                        <a:rPr lang="cs-CZ" b="1" dirty="0" smtClean="0"/>
                        <a:t>. voda s ledem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Voda s pískem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Mořská voda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Mléko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5103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Destilovaná voda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363000" y="2296711"/>
            <a:ext cx="2537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 smtClean="0">
                <a:solidFill>
                  <a:srgbClr val="FF0000"/>
                </a:solidFill>
              </a:rPr>
              <a:t>Homogenní </a:t>
            </a:r>
            <a:r>
              <a:rPr lang="cs-CZ" b="1" dirty="0">
                <a:solidFill>
                  <a:srgbClr val="FF0000"/>
                </a:solidFill>
              </a:rPr>
              <a:t>směs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376648" y="2856269"/>
            <a:ext cx="285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 smtClean="0">
                <a:solidFill>
                  <a:srgbClr val="FF0000"/>
                </a:solidFill>
              </a:rPr>
              <a:t>Homogenní směs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353773" y="3402179"/>
            <a:ext cx="260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Chemicky čistá látka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63000" y="3948089"/>
            <a:ext cx="2537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>
                <a:solidFill>
                  <a:srgbClr val="FF0000"/>
                </a:solidFill>
              </a:rPr>
              <a:t>Heterogenní směs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349353" y="4521294"/>
            <a:ext cx="2537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>
                <a:solidFill>
                  <a:srgbClr val="FF0000"/>
                </a:solidFill>
              </a:rPr>
              <a:t>Heterogenní směs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349353" y="5053559"/>
            <a:ext cx="2886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 smtClean="0">
                <a:solidFill>
                  <a:srgbClr val="FF0000"/>
                </a:solidFill>
              </a:rPr>
              <a:t>Homogenní směs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61831" y="5601549"/>
            <a:ext cx="2537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>
                <a:solidFill>
                  <a:srgbClr val="FF0000"/>
                </a:solidFill>
              </a:rPr>
              <a:t>Heterogenní směs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361831" y="6131731"/>
            <a:ext cx="260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Chemicky čistá látka</a:t>
            </a:r>
          </a:p>
        </p:txBody>
      </p:sp>
    </p:spTree>
    <p:extLst>
      <p:ext uri="{BB962C8B-B14F-4D97-AF65-F5344CB8AC3E}">
        <p14:creationId xmlns:p14="http://schemas.microsoft.com/office/powerpoint/2010/main" val="1099866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34126" y="1340768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1" name="TextovéPole 2"/>
          <p:cNvSpPr txBox="1"/>
          <p:nvPr/>
        </p:nvSpPr>
        <p:spPr>
          <a:xfrm>
            <a:off x="1677733" y="83671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34126" y="165290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4126" y="198753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509152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</TotalTime>
  <Words>297</Words>
  <Application>Microsoft Office PowerPoint</Application>
  <PresentationFormat>Předvádění na obrazovce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Tok</vt:lpstr>
      <vt:lpstr>1_Tok</vt:lpstr>
      <vt:lpstr>Prezentace aplikace PowerPoint</vt:lpstr>
      <vt:lpstr>SMĚSI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Směsi</dc:title>
  <dc:creator>Lenovo</dc:creator>
  <cp:lastModifiedBy>Lenovo</cp:lastModifiedBy>
  <cp:revision>71</cp:revision>
  <dcterms:created xsi:type="dcterms:W3CDTF">2013-01-15T07:03:01Z</dcterms:created>
  <dcterms:modified xsi:type="dcterms:W3CDTF">2013-05-24T05:51:08Z</dcterms:modified>
</cp:coreProperties>
</file>