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9"/>
  </p:notesMasterIdLst>
  <p:sldIdLst>
    <p:sldId id="271" r:id="rId4"/>
    <p:sldId id="270" r:id="rId5"/>
    <p:sldId id="260" r:id="rId6"/>
    <p:sldId id="257" r:id="rId7"/>
    <p:sldId id="264" r:id="rId8"/>
    <p:sldId id="265" r:id="rId9"/>
    <p:sldId id="259" r:id="rId10"/>
    <p:sldId id="258" r:id="rId11"/>
    <p:sldId id="266" r:id="rId12"/>
    <p:sldId id="261" r:id="rId13"/>
    <p:sldId id="267" r:id="rId14"/>
    <p:sldId id="269" r:id="rId15"/>
    <p:sldId id="262" r:id="rId16"/>
    <p:sldId id="268" r:id="rId17"/>
    <p:sldId id="26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1CEC"/>
    <a:srgbClr val="00FF00"/>
    <a:srgbClr val="FFFF66"/>
    <a:srgbClr val="00CC00"/>
    <a:srgbClr val="FF0000"/>
    <a:srgbClr val="0650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2BE99-8C6B-4C16-8951-9297CCB42798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0564C-A2CC-4B4A-BD27-247D705006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11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0564C-A2CC-4B4A-BD27-247D705006F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191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86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19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51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18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83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73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472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242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920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68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6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67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236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88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90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7014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782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5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342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589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38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54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191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038028-5BB3-4D8D-97DB-A618773F0E00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13.6.2013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655ED-867F-4C58-821C-543E116D472E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808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3.png"/><Relationship Id="rId11" Type="http://schemas.openxmlformats.org/officeDocument/2006/relationships/image" Target="../media/image27.emf"/><Relationship Id="rId5" Type="http://schemas.microsoft.com/office/2007/relationships/hdphoto" Target="../media/hdphoto1.wdp"/><Relationship Id="rId10" Type="http://schemas.openxmlformats.org/officeDocument/2006/relationships/image" Target="../media/image26.png"/><Relationship Id="rId4" Type="http://schemas.openxmlformats.org/officeDocument/2006/relationships/image" Target="../media/image6.png"/><Relationship Id="rId9" Type="http://schemas.openxmlformats.org/officeDocument/2006/relationships/hyperlink" Target="http://cs.wikipedia.org/wiki/Soubor:GHS-pictogram-bottle.sv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GHS-pictogram-flamme.sv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cs.wikipedia.org/wiki/Soubor:GHS-pictogram-explos.sv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032250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08.04.2013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VY_32_INOVACE_01_Ch_ACH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Anorganická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</a:t>
            </a:r>
            <a:r>
              <a:rPr lang="cs-CZ" sz="1800" b="1" dirty="0">
                <a:solidFill>
                  <a:prstClr val="black"/>
                </a:solidFill>
                <a:latin typeface="Arial" charset="0"/>
              </a:rPr>
              <a:t>Vodík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</a:t>
            </a:r>
            <a:r>
              <a:rPr lang="cs-CZ" sz="1800" dirty="0" smtClean="0">
                <a:solidFill>
                  <a:prstClr val="black"/>
                </a:solidFill>
              </a:rPr>
              <a:t>téma </a:t>
            </a:r>
            <a:r>
              <a:rPr lang="cs-CZ" sz="1800" b="1" dirty="0">
                <a:solidFill>
                  <a:prstClr val="black"/>
                </a:solidFill>
              </a:rPr>
              <a:t>chemie vodíku</a:t>
            </a:r>
            <a:r>
              <a:rPr lang="cs-CZ" sz="1800" dirty="0">
                <a:solidFill>
                  <a:prstClr val="black"/>
                </a:solidFill>
              </a:rPr>
              <a:t> v rozsahu SŠ, pro zopakování základních </a:t>
            </a:r>
            <a:r>
              <a:rPr lang="cs-CZ" sz="1800" dirty="0" smtClean="0">
                <a:solidFill>
                  <a:prstClr val="black"/>
                </a:solidFill>
              </a:rPr>
              <a:t>vlastností, reakcí a výskytu. Laboratorní příprava, průmyslová výroba </a:t>
            </a:r>
            <a:r>
              <a:rPr lang="cs-CZ" sz="1800" dirty="0">
                <a:solidFill>
                  <a:prstClr val="black"/>
                </a:solidFill>
              </a:rPr>
              <a:t>a využití.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120981"/>
            <a:ext cx="3011194" cy="156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87624" y="1052736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POUŽITÍ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3" y="1658616"/>
            <a:ext cx="820891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S </a:t>
            </a:r>
            <a:r>
              <a:rPr lang="cs-CZ" dirty="0"/>
              <a:t>kyslíkem se využívá ke svařování a řezání </a:t>
            </a:r>
            <a:r>
              <a:rPr lang="cs-CZ" dirty="0" smtClean="0"/>
              <a:t>kovů.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3789040"/>
            <a:ext cx="612068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Plnění </a:t>
            </a:r>
            <a:r>
              <a:rPr lang="cs-CZ" dirty="0"/>
              <a:t>meteorologických </a:t>
            </a:r>
            <a:r>
              <a:rPr lang="cs-CZ" dirty="0" smtClean="0"/>
              <a:t>balonů.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3" y="5136965"/>
            <a:ext cx="3060341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</a:t>
            </a:r>
            <a:r>
              <a:rPr lang="cs-CZ" dirty="0" smtClean="0"/>
              <a:t>alivo </a:t>
            </a:r>
            <a:r>
              <a:rPr lang="cs-CZ" dirty="0"/>
              <a:t>do </a:t>
            </a:r>
            <a:r>
              <a:rPr lang="cs-CZ" dirty="0" smtClean="0"/>
              <a:t>raket.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5929053"/>
            <a:ext cx="288032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Palivo </a:t>
            </a:r>
            <a:r>
              <a:rPr lang="cs-CZ" dirty="0"/>
              <a:t>do </a:t>
            </a:r>
            <a:r>
              <a:rPr lang="cs-CZ" dirty="0" smtClean="0"/>
              <a:t>aut.</a:t>
            </a:r>
            <a:endParaRPr lang="cs-CZ" dirty="0"/>
          </a:p>
        </p:txBody>
      </p:sp>
      <p:pic>
        <p:nvPicPr>
          <p:cNvPr id="2055" name="Picture 7" descr="Soubor:Space Shuttle Columbia launch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88" y="4314131"/>
            <a:ext cx="2880321" cy="242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Open Image KSC-07PD-04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410" y="2225868"/>
            <a:ext cx="1800200" cy="271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3707904" y="3450930"/>
            <a:ext cx="766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Obr.11</a:t>
            </a:r>
            <a:endParaRPr lang="cs-CZ" sz="12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640779" y="4699795"/>
            <a:ext cx="766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Obr.12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664303" y="4281221"/>
            <a:ext cx="7663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Obr.13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1239143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POUŽITÍ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845023"/>
            <a:ext cx="5400600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Ztužování pokrmových tuků.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636912"/>
            <a:ext cx="4608511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Odstraňování </a:t>
            </a:r>
            <a:r>
              <a:rPr lang="cs-CZ" dirty="0"/>
              <a:t>síry z </a:t>
            </a:r>
            <a:r>
              <a:rPr lang="cs-CZ" dirty="0" smtClean="0"/>
              <a:t>ropy.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3" y="3429000"/>
            <a:ext cx="8352929" cy="830997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 </a:t>
            </a:r>
            <a:r>
              <a:rPr lang="cs-CZ" dirty="0"/>
              <a:t>amoniaku, </a:t>
            </a:r>
            <a:r>
              <a:rPr lang="cs-CZ" dirty="0" err="1"/>
              <a:t>methanolu</a:t>
            </a:r>
            <a:r>
              <a:rPr lang="cs-CZ" dirty="0"/>
              <a:t>, dusíkatých hnojiv, kyseliny dusičné, syntetického </a:t>
            </a:r>
            <a:r>
              <a:rPr lang="cs-CZ" dirty="0" smtClean="0"/>
              <a:t>kaučuku.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67544" y="4551511"/>
            <a:ext cx="3456384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Redukční činidlo.</a:t>
            </a:r>
            <a:endParaRPr lang="cs-CZ" dirty="0"/>
          </a:p>
        </p:txBody>
      </p:sp>
      <p:pic>
        <p:nvPicPr>
          <p:cNvPr id="14" name="Obrázek 13" descr="File:Castle Rome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66" y="4365104"/>
            <a:ext cx="2120618" cy="24120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ovéPole 14"/>
          <p:cNvSpPr txBox="1"/>
          <p:nvPr/>
        </p:nvSpPr>
        <p:spPr>
          <a:xfrm>
            <a:off x="467543" y="5301208"/>
            <a:ext cx="3783823" cy="461665"/>
          </a:xfrm>
          <a:prstGeom prst="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Vodíková bomba.</a:t>
            </a:r>
            <a:endParaRPr lang="cs-CZ" dirty="0"/>
          </a:p>
        </p:txBody>
      </p:sp>
      <p:pic>
        <p:nvPicPr>
          <p:cNvPr id="16" name="Obrázek 15" descr="File:FD 2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80728"/>
            <a:ext cx="2088232" cy="218985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ovéPole 16"/>
          <p:cNvSpPr txBox="1"/>
          <p:nvPr/>
        </p:nvSpPr>
        <p:spPr>
          <a:xfrm>
            <a:off x="7236296" y="2907861"/>
            <a:ext cx="7978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Obr.14</a:t>
            </a:r>
            <a:endParaRPr lang="cs-CZ" sz="12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651133" y="6536377"/>
            <a:ext cx="841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Obr.15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6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5" grpId="0" animBg="1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oblený obdélník 12"/>
          <p:cNvSpPr/>
          <p:nvPr/>
        </p:nvSpPr>
        <p:spPr>
          <a:xfrm>
            <a:off x="0" y="908720"/>
            <a:ext cx="9144000" cy="591966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1052736"/>
            <a:ext cx="324036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888840"/>
            <a:ext cx="500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/>
              <a:t>o</a:t>
            </a:r>
            <a:r>
              <a:rPr lang="cs-CZ" sz="2000" b="1" dirty="0" smtClean="0"/>
              <a:t>celové lahve s </a:t>
            </a:r>
            <a:r>
              <a:rPr lang="cs-CZ" sz="2000" b="1" dirty="0" smtClean="0">
                <a:solidFill>
                  <a:srgbClr val="FF0000"/>
                </a:solidFill>
              </a:rPr>
              <a:t>červeným</a:t>
            </a:r>
            <a:r>
              <a:rPr lang="cs-CZ" sz="2000" b="1" dirty="0" smtClean="0"/>
              <a:t> pruhem</a:t>
            </a:r>
            <a:endParaRPr lang="cs-CZ" sz="2000" b="1" dirty="0"/>
          </a:p>
        </p:txBody>
      </p:sp>
      <p:pic>
        <p:nvPicPr>
          <p:cNvPr id="1030" name="Picture 6" descr="File:2008-07-24 Bundle of compressed gas bottl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57" y="1057584"/>
            <a:ext cx="2308131" cy="306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8257250" y="3865896"/>
            <a:ext cx="702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Obr.17</a:t>
            </a:r>
            <a:endParaRPr lang="cs-CZ" sz="1200" b="1" dirty="0"/>
          </a:p>
        </p:txBody>
      </p:sp>
      <p:pic>
        <p:nvPicPr>
          <p:cNvPr id="22" name="Obrázek 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536" y="4987627"/>
            <a:ext cx="4248472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752528" y="4725636"/>
            <a:ext cx="44279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b="1" dirty="0"/>
              <a:t>Označení lahví dýchacích a </a:t>
            </a:r>
            <a:r>
              <a:rPr lang="cs-CZ" sz="1300" b="1" dirty="0" smtClean="0"/>
              <a:t>medicinálních plynů.</a:t>
            </a:r>
            <a:endParaRPr lang="cs-CZ" sz="13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358561" y="2857784"/>
            <a:ext cx="3563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Označení lahví technických </a:t>
            </a:r>
            <a:r>
              <a:rPr lang="cs-CZ" sz="1400" b="1" dirty="0" smtClean="0"/>
              <a:t>plynů.</a:t>
            </a:r>
            <a:endParaRPr lang="cs-CZ" sz="1400" b="1" dirty="0"/>
          </a:p>
        </p:txBody>
      </p:sp>
      <p:pic>
        <p:nvPicPr>
          <p:cNvPr id="27" name="Obrázek 26" descr="GHS04">
            <a:hlinkClick r:id="rId9" tooltip="&quot;GHS04&quot;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178" y="1861955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ovéPole 27"/>
          <p:cNvSpPr txBox="1"/>
          <p:nvPr/>
        </p:nvSpPr>
        <p:spPr>
          <a:xfrm>
            <a:off x="5508104" y="229400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Obr.16</a:t>
            </a:r>
            <a:endParaRPr lang="cs-CZ" sz="12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51520" y="2255575"/>
            <a:ext cx="5004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000" b="1" dirty="0" smtClean="0">
                <a:solidFill>
                  <a:srgbClr val="FF0000"/>
                </a:solidFill>
              </a:rPr>
              <a:t>levotočivý závit !!! </a:t>
            </a:r>
            <a:r>
              <a:rPr lang="cs-CZ" sz="2000" b="1" dirty="0" smtClean="0"/>
              <a:t>– hořlavé plyny</a:t>
            </a:r>
            <a:endParaRPr lang="cs-CZ" sz="2000" b="1" dirty="0"/>
          </a:p>
        </p:txBody>
      </p:sp>
      <p:pic>
        <p:nvPicPr>
          <p:cNvPr id="15" name="Obrázek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8" y="3145816"/>
            <a:ext cx="4743148" cy="345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57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" grpId="0" animBg="1"/>
      <p:bldP spid="2" grpId="0" animBg="1"/>
      <p:bldP spid="33" grpId="0"/>
      <p:bldP spid="11" grpId="0"/>
      <p:bldP spid="24" grpId="0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aoblený obdélník 32"/>
          <p:cNvSpPr/>
          <p:nvPr/>
        </p:nvSpPr>
        <p:spPr>
          <a:xfrm>
            <a:off x="323528" y="755993"/>
            <a:ext cx="8568952" cy="6072391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475656" y="834150"/>
            <a:ext cx="6417096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3200" b="1"/>
            </a:lvl1pPr>
          </a:lstStyle>
          <a:p>
            <a:r>
              <a:rPr lang="cs-CZ" dirty="0"/>
              <a:t>Doplňte tabulku pomocí PTP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5436096" y="154286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VODÍK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731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HYDROGENIUM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448830" y="240081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H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449330" y="2862504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49330" y="3294552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36096" y="3726880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49330" y="4158648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I.A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5436096" y="459097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448830" y="4997793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448830" y="5429841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449330" y="6293936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449210" y="5861609"/>
            <a:ext cx="3096000" cy="4462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300" b="1" dirty="0" smtClean="0">
                <a:solidFill>
                  <a:srgbClr val="FF0000"/>
                </a:solidFill>
              </a:rPr>
              <a:t>2,1</a:t>
            </a:r>
            <a:endParaRPr lang="cs-CZ" sz="2300" b="1" dirty="0">
              <a:solidFill>
                <a:srgbClr val="FF0000"/>
              </a:solidFill>
            </a:endParaRPr>
          </a:p>
        </p:txBody>
      </p:sp>
      <p:grpSp>
        <p:nvGrpSpPr>
          <p:cNvPr id="32" name="Skupina 31"/>
          <p:cNvGrpSpPr/>
          <p:nvPr/>
        </p:nvGrpSpPr>
        <p:grpSpPr>
          <a:xfrm>
            <a:off x="971600" y="1507668"/>
            <a:ext cx="4435889" cy="5233700"/>
            <a:chOff x="971600" y="1429511"/>
            <a:chExt cx="4435889" cy="5233700"/>
          </a:xfrm>
        </p:grpSpPr>
        <p:sp>
          <p:nvSpPr>
            <p:cNvPr id="20" name="TextovéPole 19"/>
            <p:cNvSpPr txBox="1"/>
            <p:nvPr/>
          </p:nvSpPr>
          <p:spPr>
            <a:xfrm>
              <a:off x="971600" y="142951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>
              <a:defPPr>
                <a:defRPr lang="cs-CZ"/>
              </a:defPPr>
              <a:lvl1pPr>
                <a:lnSpc>
                  <a:spcPct val="115000"/>
                </a:lnSpc>
                <a:defRPr sz="2400" b="1">
                  <a:solidFill>
                    <a:schemeClr val="lt1"/>
                  </a:solidFill>
                </a:defRPr>
              </a:lvl1pPr>
            </a:lstStyle>
            <a:p>
              <a:r>
                <a:rPr lang="cs-CZ" sz="2300" dirty="0"/>
                <a:t>český název prvku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971600" y="184336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latinský název prvku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71600" y="2270723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značka prvku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971600" y="270746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protonové číslo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971600" y="3156243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protonů v jádře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971600" y="3588291"/>
              <a:ext cx="4428000" cy="46589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elektronů v obalu</a:t>
              </a: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971600" y="400360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číslo skupiny</a:t>
              </a: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971600" y="4435652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číslo periody</a:t>
              </a:r>
            </a:p>
          </p:txBody>
        </p:sp>
        <p:sp>
          <p:nvSpPr>
            <p:cNvPr id="28" name="TextovéPole 27"/>
            <p:cNvSpPr txBox="1"/>
            <p:nvPr/>
          </p:nvSpPr>
          <p:spPr>
            <a:xfrm>
              <a:off x="971600" y="4867700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valenčních elektronů</a:t>
              </a:r>
            </a:p>
          </p:txBody>
        </p:sp>
        <p:sp>
          <p:nvSpPr>
            <p:cNvPr id="29" name="TextovéPole 28"/>
            <p:cNvSpPr txBox="1"/>
            <p:nvPr/>
          </p:nvSpPr>
          <p:spPr>
            <a:xfrm>
              <a:off x="971600" y="5299748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počet elektronových vrstev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979488" y="5731796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elektronegativita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979489" y="6163844"/>
              <a:ext cx="4428000" cy="499367"/>
            </a:xfrm>
            <a:prstGeom prst="rect">
              <a:avLst/>
            </a:prstGeom>
            <a:blipFill>
              <a:blip r:embed="rId7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cs-CZ" sz="2300" b="1" dirty="0">
                  <a:solidFill>
                    <a:schemeClr val="lt1"/>
                  </a:solidFill>
                </a:rPr>
                <a:t>atomová hmotnost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3801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ovéPole 25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-36512" y="198807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Obr.3  </a:t>
            </a:r>
            <a:r>
              <a:rPr lang="cs-CZ" sz="1200" dirty="0" smtClean="0"/>
              <a:t> BASS, Cary. </a:t>
            </a:r>
            <a:r>
              <a:rPr lang="cs-CZ" sz="1200" i="1" dirty="0" err="1" smtClean="0"/>
              <a:t>Soubor:Radioactive.svg</a:t>
            </a:r>
            <a:r>
              <a:rPr lang="cs-CZ" sz="1200" i="1" dirty="0" smtClean="0"/>
              <a:t> - Wikipedie</a:t>
            </a:r>
            <a:r>
              <a:rPr lang="cs-CZ" sz="1200" dirty="0" smtClean="0"/>
              <a:t> [online]. [cit. 4.4.2013]. Dostupný na WWW: http://cs.wikipedia.org/wiki/Soubor:Radioactive.svg</a:t>
            </a:r>
            <a:endParaRPr lang="cs-CZ" sz="12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-36512" y="2449736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Obr.4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Hubble</a:t>
            </a:r>
            <a:r>
              <a:rPr lang="cs-CZ" sz="1200" i="1" dirty="0"/>
              <a:t> </a:t>
            </a:r>
            <a:r>
              <a:rPr lang="cs-CZ" sz="1200" i="1" dirty="0" err="1"/>
              <a:t>Sees</a:t>
            </a:r>
            <a:r>
              <a:rPr lang="cs-CZ" sz="1200" i="1" dirty="0"/>
              <a:t> a </a:t>
            </a:r>
            <a:r>
              <a:rPr lang="cs-CZ" sz="1200" i="1" dirty="0" err="1"/>
              <a:t>Horsehead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a </a:t>
            </a:r>
            <a:r>
              <a:rPr lang="cs-CZ" sz="1200" i="1" dirty="0" err="1"/>
              <a:t>Different</a:t>
            </a:r>
            <a:r>
              <a:rPr lang="cs-CZ" sz="1200" i="1" dirty="0"/>
              <a:t> </a:t>
            </a:r>
            <a:r>
              <a:rPr lang="cs-CZ" sz="1200" i="1" dirty="0" err="1"/>
              <a:t>Color</a:t>
            </a:r>
            <a:r>
              <a:rPr lang="cs-CZ" sz="1200" dirty="0"/>
              <a:t>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http://hubblesite.org/gallery/album/nebula/pr2013012a/large_web/</a:t>
            </a:r>
            <a:endParaRPr lang="cs-CZ" sz="1200" b="1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-36512" y="291140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Obr.5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Jet in Carina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</a:t>
            </a:r>
            <a:endParaRPr lang="cs-CZ" sz="1200" dirty="0" smtClean="0"/>
          </a:p>
          <a:p>
            <a:r>
              <a:rPr lang="cs-CZ" sz="1200" dirty="0" smtClean="0"/>
              <a:t>Dostupný </a:t>
            </a:r>
            <a:r>
              <a:rPr lang="cs-CZ" sz="1200" dirty="0"/>
              <a:t>na WWW: http://hubblesite.org/gallery/album/nebula/pr2009025e/large_web/</a:t>
            </a:r>
            <a:endParaRPr lang="cs-CZ" sz="1200" b="1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  </a:t>
            </a:r>
            <a:r>
              <a:rPr lang="cs-CZ" sz="1200" dirty="0" smtClean="0"/>
              <a:t> WILSON, George. </a:t>
            </a:r>
            <a:r>
              <a:rPr lang="cs-CZ" sz="1200" i="1" dirty="0" smtClean="0"/>
              <a:t>Soubor: Henry </a:t>
            </a:r>
            <a:r>
              <a:rPr lang="cs-CZ" sz="1200" i="1" dirty="0" err="1" smtClean="0"/>
              <a:t>Cavendish</a:t>
            </a:r>
            <a:r>
              <a:rPr lang="cs-CZ" sz="1200" i="1" dirty="0" smtClean="0"/>
              <a:t> signature.jpg - Wikipedie</a:t>
            </a:r>
            <a:r>
              <a:rPr lang="cs-CZ" sz="1200" i="1" dirty="0"/>
              <a:t>,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</a:t>
            </a:r>
            <a:r>
              <a:rPr lang="cs-CZ" sz="1200" dirty="0" smtClean="0"/>
              <a:t> [online]. [cit. 1.4.2013]. Dostupný na WWW: http://en.wikipedia.org/wiki/File:Cavendish_Henry_signature.jpg</a:t>
            </a:r>
            <a:endParaRPr lang="cs-CZ" sz="1200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-36512" y="1526406"/>
            <a:ext cx="921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Obr.2   </a:t>
            </a:r>
            <a:r>
              <a:rPr lang="cs-CZ" sz="1200" dirty="0" smtClean="0"/>
              <a:t>HÜNNIGER, </a:t>
            </a:r>
            <a:r>
              <a:rPr lang="cs-CZ" sz="1200" dirty="0" err="1" smtClean="0"/>
              <a:t>Dirk</a:t>
            </a:r>
            <a:r>
              <a:rPr lang="cs-CZ" sz="1200" dirty="0" smtClean="0"/>
              <a:t>. </a:t>
            </a:r>
            <a:r>
              <a:rPr lang="cs-CZ" sz="1200" i="1" dirty="0" smtClean="0"/>
              <a:t>Soubor: Vodík Deuterium Tritium Jádra </a:t>
            </a:r>
            <a:r>
              <a:rPr lang="cs-CZ" sz="1200" i="1" dirty="0" err="1" smtClean="0"/>
              <a:t>Schmatic-de.svg</a:t>
            </a:r>
            <a:r>
              <a:rPr lang="cs-CZ" sz="1200" i="1" dirty="0" smtClean="0"/>
              <a:t>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 [online]. [cit. 3.4.2013]. Dostupný na WWW: http://commons.wikimedia.org/wiki/File:Hydrogen_Deuterium_Tritium_Nuclei_Schmatic-de.svg</a:t>
            </a:r>
            <a:endParaRPr lang="cs-CZ" sz="12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-36512" y="337306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Obr.6  </a:t>
            </a:r>
            <a:r>
              <a:rPr lang="cs-CZ" sz="1200" dirty="0" smtClean="0"/>
              <a:t>HENNING, Torsten. </a:t>
            </a:r>
            <a:r>
              <a:rPr lang="cs-CZ" sz="1200" i="1" dirty="0" err="1" smtClean="0"/>
              <a:t>Soubor:GHS-pictogram-flamme.svg</a:t>
            </a:r>
            <a:r>
              <a:rPr lang="cs-CZ" sz="1200" i="1" dirty="0" smtClean="0"/>
              <a:t> - Wikipedie</a:t>
            </a:r>
            <a:r>
              <a:rPr lang="cs-CZ" sz="1200" dirty="0" smtClean="0"/>
              <a:t> [online]. [cit. 5.4.2013]. Dostupný na WWW: http://cs.wikipedia.org/wiki/Soubor:GHS-pictogram-flamme.svg</a:t>
            </a:r>
            <a:endParaRPr lang="cs-CZ" sz="1200" b="1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-36512" y="383473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Obr.7   </a:t>
            </a:r>
            <a:r>
              <a:rPr lang="cs-CZ" sz="1200" dirty="0" smtClean="0"/>
              <a:t>TORSTEN HENNING. </a:t>
            </a:r>
            <a:r>
              <a:rPr lang="cs-CZ" sz="1200" i="1" dirty="0" err="1" smtClean="0"/>
              <a:t>Soubor:GHS-pictogram-explos.svg</a:t>
            </a:r>
            <a:r>
              <a:rPr lang="cs-CZ" sz="1200" i="1" dirty="0" smtClean="0"/>
              <a:t> - Wikipedie</a:t>
            </a:r>
            <a:r>
              <a:rPr lang="cs-CZ" sz="1200" dirty="0" smtClean="0"/>
              <a:t> [online]. [cit. 1.4.2013]. Dostupný na WWW: http://cs.wikipedia.org/wiki/Soubor:GHS-pictogram-explos.svg</a:t>
            </a:r>
            <a:endParaRPr lang="cs-CZ" sz="1200" b="1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-36512" y="4296395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Obr.8</a:t>
            </a:r>
            <a:r>
              <a:rPr lang="cs-CZ" sz="1200" dirty="0" smtClean="0"/>
              <a:t>   NASA. </a:t>
            </a:r>
            <a:r>
              <a:rPr lang="cs-CZ" sz="1200" i="1" dirty="0" err="1" smtClean="0"/>
              <a:t>Soubor:Sun</a:t>
            </a:r>
            <a:r>
              <a:rPr lang="cs-CZ" sz="1200" i="1" dirty="0" smtClean="0"/>
              <a:t> in X-Ray.png - Wikipedie</a:t>
            </a:r>
            <a:r>
              <a:rPr lang="cs-CZ" sz="1200" dirty="0" smtClean="0"/>
              <a:t> [online]. [cit. 4.4.2013]. Dostupný na WWW: http://cs.wikipedia.org/wiki/Soubor:Sun_in_X-Ray.png</a:t>
            </a:r>
            <a:endParaRPr lang="cs-CZ" sz="1200" b="1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-36512" y="4767141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Obr.9  </a:t>
            </a:r>
            <a:r>
              <a:rPr lang="cs-CZ" sz="1200" dirty="0" smtClean="0"/>
              <a:t>I</a:t>
            </a:r>
            <a:r>
              <a:rPr lang="cs-CZ" sz="1200" dirty="0"/>
              <a:t>. DE PATER; M. WONG. </a:t>
            </a:r>
            <a:r>
              <a:rPr lang="cs-CZ" sz="1200" i="1" dirty="0" err="1"/>
              <a:t>HubbleSite</a:t>
            </a:r>
            <a:r>
              <a:rPr lang="cs-CZ" sz="1200" i="1" dirty="0"/>
              <a:t> - Picture Album: </a:t>
            </a:r>
            <a:r>
              <a:rPr lang="cs-CZ" sz="1200" i="1" dirty="0" err="1"/>
              <a:t>Jupiter's</a:t>
            </a:r>
            <a:r>
              <a:rPr lang="cs-CZ" sz="1200" i="1" dirty="0"/>
              <a:t> New </a:t>
            </a:r>
            <a:r>
              <a:rPr lang="cs-CZ" sz="1200" i="1" dirty="0" err="1"/>
              <a:t>Red</a:t>
            </a:r>
            <a:r>
              <a:rPr lang="cs-CZ" sz="1200" i="1" dirty="0"/>
              <a:t> Spot - HST ACS/WFC: </a:t>
            </a:r>
            <a:r>
              <a:rPr lang="cs-CZ" sz="1200" i="1" dirty="0" err="1"/>
              <a:t>April</a:t>
            </a:r>
            <a:r>
              <a:rPr lang="cs-CZ" sz="1200" i="1" dirty="0"/>
              <a:t> 16, 2006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Dostupný na WWW: http://hubblesite.org/gallery/album/solar_system/pr2006019c/large_web</a:t>
            </a:r>
            <a:r>
              <a:rPr lang="cs-CZ" sz="1200" dirty="0" smtClean="0"/>
              <a:t>/</a:t>
            </a:r>
            <a:endParaRPr lang="cs-CZ" sz="1200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-36512" y="5228806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Obr.10</a:t>
            </a:r>
            <a:r>
              <a:rPr lang="cs-CZ" sz="1200" dirty="0" smtClean="0"/>
              <a:t>   IIVQ. </a:t>
            </a:r>
            <a:r>
              <a:rPr lang="cs-CZ" sz="1200" i="1" dirty="0" smtClean="0"/>
              <a:t>Soubor: Hofmann </a:t>
            </a:r>
            <a:r>
              <a:rPr lang="cs-CZ" sz="1200" i="1" dirty="0" err="1" smtClean="0"/>
              <a:t>voltameter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fr.svg</a:t>
            </a:r>
            <a:r>
              <a:rPr lang="cs-CZ" sz="1200" i="1" dirty="0" smtClean="0"/>
              <a:t> - </a:t>
            </a:r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dirty="0" smtClean="0"/>
              <a:t> [online]. [cit. 5.4.2013]. Dostupný na WWW: http://commons.wikimedia.org/wiki/File:Hofmann_voltameter_fr.svg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-36512" y="5666761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Obr.11</a:t>
            </a:r>
            <a:r>
              <a:rPr lang="cs-CZ" sz="1200" dirty="0" smtClean="0"/>
              <a:t>   AUTOR NEUVEDEN. </a:t>
            </a:r>
            <a:r>
              <a:rPr lang="cs-CZ" sz="1200" i="1" dirty="0" smtClean="0"/>
              <a:t>Soubor: Typy plynového hořáku head.jpg - Wikipedie, </a:t>
            </a:r>
            <a:r>
              <a:rPr lang="cs-CZ" sz="1200" i="1" dirty="0" err="1"/>
              <a:t>Wikipedia</a:t>
            </a:r>
            <a:r>
              <a:rPr lang="cs-CZ" sz="1200" i="1" dirty="0"/>
              <a:t>,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 </a:t>
            </a:r>
            <a:r>
              <a:rPr lang="cs-CZ" sz="1200" dirty="0" smtClean="0"/>
              <a:t> [online]. [cit. 4.4.2013]. Dostupný na WWW: http://en.wikipedia.org/wiki/File:Types_of_gas_torch_head.jpg</a:t>
            </a:r>
            <a:endParaRPr lang="cs-CZ" sz="12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-36512" y="6128426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smtClean="0"/>
              <a:t>Obr.12  </a:t>
            </a:r>
            <a:r>
              <a:rPr lang="cs-CZ" sz="1200" dirty="0" smtClean="0"/>
              <a:t>NASA</a:t>
            </a:r>
            <a:r>
              <a:rPr lang="cs-CZ" sz="1200" dirty="0"/>
              <a:t>. </a:t>
            </a:r>
            <a:r>
              <a:rPr lang="cs-CZ" sz="1200" i="1" dirty="0"/>
              <a:t>Kennedy Media </a:t>
            </a:r>
            <a:r>
              <a:rPr lang="cs-CZ" sz="1200" i="1" dirty="0" err="1"/>
              <a:t>Gallery</a:t>
            </a:r>
            <a:r>
              <a:rPr lang="cs-CZ" sz="1200" dirty="0"/>
              <a:t> [online]. [cit. </a:t>
            </a:r>
            <a:r>
              <a:rPr lang="cs-CZ" sz="1200" dirty="0" smtClean="0"/>
              <a:t>6.4.2013</a:t>
            </a:r>
            <a:r>
              <a:rPr lang="cs-CZ" sz="1200" dirty="0"/>
              <a:t>]. </a:t>
            </a:r>
            <a:endParaRPr lang="cs-CZ" sz="1200" dirty="0" smtClean="0"/>
          </a:p>
          <a:p>
            <a:r>
              <a:rPr lang="cs-CZ" sz="1200" dirty="0" smtClean="0"/>
              <a:t>Dostupný </a:t>
            </a:r>
            <a:r>
              <a:rPr lang="cs-CZ" sz="1200" dirty="0"/>
              <a:t>na WWW: http://mediaarchive.ksc.nasa.gov/search.cfm?cat=118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8247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/>
        </p:nvSpPr>
        <p:spPr>
          <a:xfrm>
            <a:off x="634126" y="5086517"/>
            <a:ext cx="7875748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cs-CZ" sz="1200" dirty="0" smtClean="0"/>
              <a:t>Dušek </a:t>
            </a:r>
            <a:r>
              <a:rPr lang="cs-CZ" sz="1200" dirty="0"/>
              <a:t>B.; </a:t>
            </a:r>
            <a:r>
              <a:rPr lang="cs-CZ" sz="1200" dirty="0" err="1"/>
              <a:t>Flemr</a:t>
            </a:r>
            <a:r>
              <a:rPr lang="cs-CZ" sz="1200" dirty="0"/>
              <a:t> </a:t>
            </a:r>
            <a:r>
              <a:rPr lang="cs-CZ" sz="1200" dirty="0" smtClean="0"/>
              <a:t>V.            Chemie </a:t>
            </a:r>
            <a:r>
              <a:rPr lang="cs-CZ" sz="1200" dirty="0"/>
              <a:t>pro gymnázia I. (Obecná a anorganická</a:t>
            </a:r>
            <a:r>
              <a:rPr lang="cs-CZ" sz="1200" dirty="0" smtClean="0"/>
              <a:t>), SPN 2007,</a:t>
            </a:r>
            <a:r>
              <a:rPr lang="cs-CZ" sz="1200" dirty="0"/>
              <a:t> </a:t>
            </a:r>
            <a:r>
              <a:rPr lang="cs-CZ" sz="1200" dirty="0" smtClean="0"/>
              <a:t>ISBN:80-7235-369-1</a:t>
            </a:r>
            <a:endParaRPr lang="cs-CZ" sz="1200" dirty="0"/>
          </a:p>
          <a:p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4" name="TextovéPole 2"/>
          <p:cNvSpPr txBox="1"/>
          <p:nvPr/>
        </p:nvSpPr>
        <p:spPr>
          <a:xfrm>
            <a:off x="1677733" y="4582461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634126" y="5398649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cs-CZ" sz="1200" dirty="0" smtClean="0"/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/>
          </a:p>
        </p:txBody>
      </p:sp>
      <p:sp>
        <p:nvSpPr>
          <p:cNvPr id="16" name="Obdélník 15"/>
          <p:cNvSpPr/>
          <p:nvPr/>
        </p:nvSpPr>
        <p:spPr>
          <a:xfrm>
            <a:off x="634126" y="5733288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/>
              <a:t>Kotlík B., Růžičková K.    Chemie </a:t>
            </a:r>
            <a:r>
              <a:rPr lang="cs-CZ" sz="1200" dirty="0"/>
              <a:t>I. v kostce pro střední </a:t>
            </a:r>
            <a:r>
              <a:rPr lang="cs-CZ" sz="1200" dirty="0" smtClean="0"/>
              <a:t>školy, Fragment 2002, </a:t>
            </a:r>
            <a:r>
              <a:rPr lang="cs-CZ" sz="1200" dirty="0"/>
              <a:t>ISBN: 80-7200-337-2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</a:t>
            </a:r>
            <a:r>
              <a:rPr lang="cs-CZ" sz="2400" b="1" dirty="0" smtClean="0">
                <a:solidFill>
                  <a:srgbClr val="FF0000"/>
                </a:solidFill>
              </a:rPr>
              <a:t>itace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5496" y="106474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Obr.13</a:t>
            </a:r>
            <a:r>
              <a:rPr lang="cs-CZ" sz="1200" dirty="0"/>
              <a:t> </a:t>
            </a:r>
            <a:r>
              <a:rPr lang="cs-CZ" sz="1200" dirty="0" smtClean="0"/>
              <a:t> NASA</a:t>
            </a:r>
            <a:r>
              <a:rPr lang="cs-CZ" sz="1200" dirty="0"/>
              <a:t>. </a:t>
            </a:r>
            <a:r>
              <a:rPr lang="cs-CZ" sz="1200" i="1" dirty="0" err="1"/>
              <a:t>Soubor:Space</a:t>
            </a:r>
            <a:r>
              <a:rPr lang="cs-CZ" sz="1200" i="1" dirty="0"/>
              <a:t> </a:t>
            </a:r>
            <a:r>
              <a:rPr lang="cs-CZ" sz="1200" i="1" dirty="0" err="1"/>
              <a:t>Shuttle</a:t>
            </a:r>
            <a:r>
              <a:rPr lang="cs-CZ" sz="1200" i="1" dirty="0"/>
              <a:t> Columbia launching.jpg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4.4.2013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cs.wikipedia.org/wiki/Soubor:Space_Shuttle_Columbia_launching.jpg</a:t>
            </a:r>
            <a:endParaRPr lang="cs-CZ" sz="1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35496" y="1526405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Obr.14</a:t>
            </a:r>
            <a:r>
              <a:rPr lang="cs-CZ" sz="1200" dirty="0"/>
              <a:t> </a:t>
            </a:r>
            <a:r>
              <a:rPr lang="cs-CZ" sz="1200" dirty="0" smtClean="0"/>
              <a:t>  HOPFNER</a:t>
            </a:r>
            <a:r>
              <a:rPr lang="cs-CZ" sz="1200" dirty="0"/>
              <a:t>, </a:t>
            </a:r>
            <a:r>
              <a:rPr lang="cs-CZ" sz="1200" dirty="0" err="1"/>
              <a:t>Helge</a:t>
            </a:r>
            <a:r>
              <a:rPr lang="cs-CZ" sz="1200" dirty="0"/>
              <a:t>. </a:t>
            </a:r>
            <a:r>
              <a:rPr lang="cs-CZ" sz="1200" i="1" dirty="0" err="1"/>
              <a:t>Soubor:Space</a:t>
            </a:r>
            <a:r>
              <a:rPr lang="cs-CZ" sz="1200" i="1" dirty="0"/>
              <a:t> </a:t>
            </a:r>
            <a:r>
              <a:rPr lang="cs-CZ" sz="1200" i="1" dirty="0" err="1"/>
              <a:t>Shuttle</a:t>
            </a:r>
            <a:r>
              <a:rPr lang="cs-CZ" sz="1200" i="1" dirty="0"/>
              <a:t> Columbia launching.jpg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4.4.2013</a:t>
            </a:r>
            <a:r>
              <a:rPr lang="cs-CZ" sz="1200" dirty="0"/>
              <a:t>]. Dostupný na WWW: http://</a:t>
            </a:r>
            <a:r>
              <a:rPr lang="cs-CZ" sz="1200" dirty="0" smtClean="0"/>
              <a:t>commons.wikimedia.org/wiki/File:FD_2a.jpg</a:t>
            </a:r>
            <a:endParaRPr lang="cs-CZ" sz="12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012" y="1988840"/>
            <a:ext cx="773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Obr.15</a:t>
            </a:r>
            <a:r>
              <a:rPr lang="cs-CZ" sz="1200" dirty="0"/>
              <a:t> </a:t>
            </a:r>
            <a:r>
              <a:rPr lang="cs-CZ" sz="1200" dirty="0" smtClean="0"/>
              <a:t>  UNITED </a:t>
            </a:r>
            <a:r>
              <a:rPr lang="cs-CZ" sz="1200" dirty="0"/>
              <a:t>STATES DEPARTMENT OF ENERGY. </a:t>
            </a:r>
            <a:r>
              <a:rPr lang="cs-CZ" sz="1200" i="1" dirty="0" err="1"/>
              <a:t>Soubor:Space</a:t>
            </a:r>
            <a:r>
              <a:rPr lang="cs-CZ" sz="1200" i="1" dirty="0"/>
              <a:t> </a:t>
            </a:r>
            <a:r>
              <a:rPr lang="cs-CZ" sz="1200" i="1" dirty="0" err="1"/>
              <a:t>Shuttle</a:t>
            </a:r>
            <a:r>
              <a:rPr lang="cs-CZ" sz="1200" i="1" dirty="0"/>
              <a:t> Columbia launching.jpg </a:t>
            </a:r>
            <a:r>
              <a:rPr lang="cs-CZ" sz="1200" i="1" dirty="0" smtClean="0"/>
              <a:t>– </a:t>
            </a:r>
          </a:p>
          <a:p>
            <a:r>
              <a:rPr lang="cs-CZ" sz="1200" i="1" dirty="0" err="1" smtClean="0"/>
              <a:t>Wikimedia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Commons</a:t>
            </a:r>
            <a:r>
              <a:rPr lang="cs-CZ" sz="1200" i="1" dirty="0" smtClean="0"/>
              <a:t> </a:t>
            </a:r>
            <a:r>
              <a:rPr lang="cs-CZ" sz="1200" dirty="0"/>
              <a:t> [online]. [cit. </a:t>
            </a:r>
            <a:r>
              <a:rPr lang="cs-CZ" sz="1200" dirty="0" smtClean="0"/>
              <a:t>4.4.2013</a:t>
            </a:r>
            <a:r>
              <a:rPr lang="cs-CZ" sz="1200" dirty="0"/>
              <a:t>]. </a:t>
            </a:r>
            <a:endParaRPr lang="cs-CZ" sz="1200" dirty="0" smtClean="0"/>
          </a:p>
          <a:p>
            <a:r>
              <a:rPr lang="cs-CZ" sz="1200" dirty="0" smtClean="0"/>
              <a:t>Dostupný </a:t>
            </a:r>
            <a:r>
              <a:rPr lang="cs-CZ" sz="1200" dirty="0"/>
              <a:t>na WWW: http://</a:t>
            </a:r>
            <a:r>
              <a:rPr lang="cs-CZ" sz="1200" dirty="0" smtClean="0"/>
              <a:t>cs.wikipedia.org/wiki/Soubor:Space_Shuttle_Columbia_launching.jpg</a:t>
            </a:r>
            <a:endParaRPr lang="cs-CZ" sz="1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0" y="312146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Obr.17  </a:t>
            </a:r>
            <a:r>
              <a:rPr lang="cs-CZ" sz="1200" dirty="0" smtClean="0"/>
              <a:t>SAGDEJEV</a:t>
            </a:r>
            <a:r>
              <a:rPr lang="cs-CZ" sz="1200" dirty="0"/>
              <a:t>, </a:t>
            </a:r>
            <a:r>
              <a:rPr lang="cs-CZ" sz="1200" dirty="0" err="1"/>
              <a:t>Ildar</a:t>
            </a:r>
            <a:r>
              <a:rPr lang="cs-CZ" sz="1200" dirty="0"/>
              <a:t>. </a:t>
            </a:r>
            <a:r>
              <a:rPr lang="cs-CZ" sz="1200" i="1" dirty="0"/>
              <a:t>soubor: 2008-07-24 </a:t>
            </a:r>
            <a:r>
              <a:rPr lang="cs-CZ" sz="1200" i="1" dirty="0" err="1"/>
              <a:t>Bundle</a:t>
            </a:r>
            <a:r>
              <a:rPr lang="cs-CZ" sz="1200" i="1" dirty="0"/>
              <a:t> </a:t>
            </a:r>
            <a:r>
              <a:rPr lang="cs-CZ" sz="1200" i="1" dirty="0" err="1"/>
              <a:t>of</a:t>
            </a:r>
            <a:r>
              <a:rPr lang="cs-CZ" sz="1200" i="1" dirty="0"/>
              <a:t> </a:t>
            </a:r>
            <a:r>
              <a:rPr lang="cs-CZ" sz="1200" i="1" dirty="0" err="1"/>
              <a:t>compressed</a:t>
            </a:r>
            <a:r>
              <a:rPr lang="cs-CZ" sz="1200" i="1" dirty="0"/>
              <a:t> </a:t>
            </a:r>
            <a:r>
              <a:rPr lang="cs-CZ" sz="1200" i="1" dirty="0" err="1"/>
              <a:t>gas</a:t>
            </a:r>
            <a:r>
              <a:rPr lang="cs-CZ" sz="1200" i="1" dirty="0"/>
              <a:t> bottles.jpg - Wikipedie, otevřená encyklopedie</a:t>
            </a:r>
            <a:r>
              <a:rPr lang="cs-CZ" sz="1200" dirty="0"/>
              <a:t> [online]. [cit. </a:t>
            </a:r>
            <a:r>
              <a:rPr lang="cs-CZ" sz="1200" dirty="0" smtClean="0"/>
              <a:t>5.4.2013</a:t>
            </a:r>
            <a:r>
              <a:rPr lang="cs-CZ" sz="1200" dirty="0"/>
              <a:t>]. </a:t>
            </a:r>
            <a:endParaRPr lang="cs-CZ" sz="1200" dirty="0" smtClean="0"/>
          </a:p>
          <a:p>
            <a:r>
              <a:rPr lang="cs-CZ" sz="1200" dirty="0" smtClean="0"/>
              <a:t>Dostupný </a:t>
            </a:r>
            <a:r>
              <a:rPr lang="cs-CZ" sz="1200" dirty="0"/>
              <a:t>na WWW: http://en.wikipedia.org/wiki/File:2008-07-24_Bundle_of_compressed_gas_bottles.jpg</a:t>
            </a:r>
            <a:endParaRPr lang="cs-CZ" sz="1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5496" y="263517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Obr.16</a:t>
            </a:r>
            <a:r>
              <a:rPr lang="cs-CZ" sz="1200" dirty="0" smtClean="0"/>
              <a:t> 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Soubor:GHS-pictogram-bottle.svg</a:t>
            </a:r>
            <a:r>
              <a:rPr lang="cs-CZ" sz="1200" i="1" dirty="0"/>
              <a:t> - Wikipedie</a:t>
            </a:r>
            <a:r>
              <a:rPr lang="cs-CZ" sz="1200" dirty="0"/>
              <a:t> [online]. [cit. </a:t>
            </a:r>
            <a:r>
              <a:rPr lang="cs-CZ" sz="1200" dirty="0" smtClean="0"/>
              <a:t>1.4.2013</a:t>
            </a:r>
            <a:r>
              <a:rPr lang="cs-CZ" sz="1200" dirty="0"/>
              <a:t>]. Dostupný na WWW: http://cs.wikipedia.org/wiki/Soubor:GHS-pictogram-rondflam.svg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5496" y="376779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Obr.18</a:t>
            </a:r>
            <a:r>
              <a:rPr lang="cs-CZ" sz="1200" dirty="0"/>
              <a:t>   RATINCKX, Josef Leopold. </a:t>
            </a:r>
            <a:r>
              <a:rPr lang="cs-CZ" sz="1200" i="1" dirty="0"/>
              <a:t>Soubor: Josef Leopold </a:t>
            </a:r>
            <a:r>
              <a:rPr lang="cs-CZ" sz="1200" i="1" dirty="0" err="1"/>
              <a:t>Ratinckx</a:t>
            </a:r>
            <a:r>
              <a:rPr lang="cs-CZ" sz="1200" i="1" dirty="0"/>
              <a:t> Der 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  <a:endParaRPr lang="cs-CZ" sz="1200" dirty="0" smtClean="0"/>
          </a:p>
          <a:p>
            <a:r>
              <a:rPr lang="cs-CZ" sz="1200" dirty="0" smtClean="0"/>
              <a:t>[</a:t>
            </a:r>
            <a:r>
              <a:rPr lang="cs-CZ" sz="1200" dirty="0"/>
              <a:t>cit. 28.4.2013]. Dostupný na WWW: http://commons.wikimedia.org/wiki/File:Joseph_Leopold_Ratinckx_Der_Alchemist.jpg</a:t>
            </a:r>
          </a:p>
        </p:txBody>
      </p:sp>
    </p:spTree>
    <p:extLst>
      <p:ext uri="{BB962C8B-B14F-4D97-AF65-F5344CB8AC3E}">
        <p14:creationId xmlns:p14="http://schemas.microsoft.com/office/powerpoint/2010/main" val="403744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100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899592" y="0"/>
            <a:ext cx="7344816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696716" y="4293096"/>
            <a:ext cx="3750568" cy="1224136"/>
          </a:xfrm>
          <a:solidFill>
            <a:srgbClr val="00B0F0"/>
          </a:solidFill>
          <a:ln w="76200">
            <a:solidFill>
              <a:srgbClr val="FFFF66"/>
            </a:solidFill>
          </a:ln>
          <a:effectLst>
            <a:glow rad="228600">
              <a:srgbClr val="EC1CEC">
                <a:alpha val="40000"/>
              </a:srgbClr>
            </a:glow>
            <a:softEdge rad="127000"/>
          </a:effectLst>
        </p:spPr>
        <p:txBody>
          <a:bodyPr anchor="ctr">
            <a:normAutofit/>
          </a:bodyPr>
          <a:lstStyle/>
          <a:p>
            <a:pPr algn="ctr"/>
            <a:r>
              <a:rPr lang="cs-CZ" cap="all" dirty="0" smtClean="0">
                <a:ln w="38100">
                  <a:solidFill>
                    <a:schemeClr val="bg1"/>
                  </a:solidFill>
                </a:ln>
                <a:solidFill>
                  <a:srgbClr val="EC1CEC"/>
                </a:solidFill>
              </a:rPr>
              <a:t>Vodík</a:t>
            </a:r>
            <a:r>
              <a:rPr lang="cs-CZ" dirty="0" smtClean="0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</a:rPr>
              <a:t>   </a:t>
            </a:r>
            <a:endParaRPr lang="cs-CZ" dirty="0">
              <a:ln w="6350">
                <a:solidFill>
                  <a:schemeClr val="tx1"/>
                </a:solidFill>
              </a:ln>
              <a:solidFill>
                <a:srgbClr val="EC1CEC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452320" y="6581001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Obr.18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98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5529286" y="4293095"/>
            <a:ext cx="3354400" cy="2446532"/>
            <a:chOff x="5529286" y="4293095"/>
            <a:chExt cx="3354400" cy="2446532"/>
          </a:xfrm>
        </p:grpSpPr>
        <p:pic>
          <p:nvPicPr>
            <p:cNvPr id="15" name="Picture 2" descr="Soubor: Henry Cavendish signatur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1896" y="4293096"/>
              <a:ext cx="1951790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8226486" y="4293095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</a:t>
              </a:r>
              <a:endParaRPr lang="cs-CZ" sz="1200" b="1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5529286" y="6093296"/>
              <a:ext cx="141897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b="1" dirty="0" smtClean="0"/>
                <a:t>Henry </a:t>
              </a:r>
            </a:p>
            <a:p>
              <a:r>
                <a:rPr lang="cs-CZ" b="1" dirty="0" err="1" smtClean="0"/>
                <a:t>Cavendish</a:t>
              </a:r>
              <a:endParaRPr lang="cs-CZ" b="1" dirty="0"/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3995936" y="4653136"/>
            <a:ext cx="1004359" cy="52322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>
            <a:defPPr>
              <a:defRPr lang="cs-CZ"/>
            </a:defPPr>
            <a:lvl1pPr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cs-CZ" sz="2800" dirty="0"/>
              <a:t>1766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475656" y="4653136"/>
            <a:ext cx="1728192" cy="1785104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            1,00794</a:t>
            </a:r>
          </a:p>
          <a:p>
            <a:pPr algn="ctr"/>
            <a:r>
              <a:rPr lang="cs-CZ" sz="4000" b="1" baseline="-25000" dirty="0"/>
              <a:t>1</a:t>
            </a:r>
            <a:r>
              <a:rPr lang="cs-CZ" sz="4000" b="1" dirty="0"/>
              <a:t>H</a:t>
            </a:r>
          </a:p>
          <a:p>
            <a:pPr algn="ctr"/>
            <a:r>
              <a:rPr lang="cs-CZ" dirty="0" smtClean="0"/>
              <a:t>VODÍK</a:t>
            </a:r>
          </a:p>
          <a:p>
            <a:pPr algn="ctr"/>
            <a:r>
              <a:rPr lang="cs-CZ" sz="1600" i="1" dirty="0" smtClean="0"/>
              <a:t>   Hydrogenium</a:t>
            </a:r>
            <a:endParaRPr lang="cs-CZ" sz="1600" i="1" dirty="0"/>
          </a:p>
          <a:p>
            <a:pPr algn="ctr"/>
            <a:r>
              <a:rPr lang="cs-CZ" dirty="0" smtClean="0"/>
              <a:t>2,1</a:t>
            </a:r>
            <a:endParaRPr lang="cs-CZ" dirty="0"/>
          </a:p>
        </p:txBody>
      </p:sp>
      <p:pic>
        <p:nvPicPr>
          <p:cNvPr id="9" name="Obrázek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44" y="980728"/>
            <a:ext cx="873111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89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403648" y="980728"/>
            <a:ext cx="216024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VLASTNOSTI</a:t>
            </a:r>
            <a:endParaRPr lang="cs-CZ" sz="2400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683568" y="1987232"/>
            <a:ext cx="8064896" cy="4322088"/>
            <a:chOff x="683568" y="1987232"/>
            <a:chExt cx="8064896" cy="4322088"/>
          </a:xfrm>
        </p:grpSpPr>
        <p:pic>
          <p:nvPicPr>
            <p:cNvPr id="3" name="Obrázek 2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987232"/>
              <a:ext cx="8064896" cy="43220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ovéPole 4"/>
            <p:cNvSpPr txBox="1"/>
            <p:nvPr/>
          </p:nvSpPr>
          <p:spPr>
            <a:xfrm>
              <a:off x="683568" y="1987232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Obr.2</a:t>
              </a:r>
              <a:endParaRPr lang="cs-CZ" sz="1200" b="1" dirty="0"/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7668344" y="4797152"/>
            <a:ext cx="1152128" cy="831850"/>
            <a:chOff x="7668344" y="4797152"/>
            <a:chExt cx="1152128" cy="831850"/>
          </a:xfrm>
        </p:grpSpPr>
        <p:pic>
          <p:nvPicPr>
            <p:cNvPr id="4" name="Obrázek 3" descr="Symbol radioaktivity.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4797152"/>
              <a:ext cx="953770" cy="831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8172400" y="480318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</a:t>
              </a:r>
              <a:endParaRPr lang="cs-CZ" sz="1200" b="1" dirty="0"/>
            </a:p>
          </p:txBody>
        </p:sp>
      </p:grpSp>
      <p:sp>
        <p:nvSpPr>
          <p:cNvPr id="7" name="TextovéPole 6"/>
          <p:cNvSpPr txBox="1"/>
          <p:nvPr/>
        </p:nvSpPr>
        <p:spPr>
          <a:xfrm>
            <a:off x="3635896" y="1664066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IZOTOPY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93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305780" y="836712"/>
            <a:ext cx="8532440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899592" y="1527175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VLASTNOSTI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896" y="2132856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FYZIKÁLNÍ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9592" y="289458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bezbarvý  plyn – 2 atomové molekuly H</a:t>
            </a:r>
            <a:r>
              <a:rPr lang="cs-CZ" sz="2400" b="1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99592" y="3356248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bez chuti a zápachu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99592" y="475198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je 14,38krát lehčí než vzduch 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521364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vede teplo 7krát lépe než vzduch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99592" y="5675312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velmi </a:t>
            </a:r>
            <a:r>
              <a:rPr lang="cs-CZ" sz="2400" b="1" dirty="0">
                <a:solidFill>
                  <a:schemeClr val="bg1"/>
                </a:solidFill>
              </a:rPr>
              <a:t>málo rozpustný ve vodě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899592" y="6135687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některé kovy ho pohlcují ( palladium)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106376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Obr.4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899592" y="3817913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tání     −</a:t>
            </a:r>
            <a:r>
              <a:rPr lang="cs-CZ" sz="2400" b="1" dirty="0">
                <a:solidFill>
                  <a:schemeClr val="bg1"/>
                </a:solidFill>
              </a:rPr>
              <a:t>259,125 °C (14,025 K)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899592" y="4279578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t</a:t>
            </a:r>
            <a:r>
              <a:rPr lang="cs-CZ" sz="2400" b="1" dirty="0" smtClean="0">
                <a:solidFill>
                  <a:schemeClr val="bg1"/>
                </a:solidFill>
              </a:rPr>
              <a:t>eplota varu  −</a:t>
            </a:r>
            <a:r>
              <a:rPr lang="cs-CZ" sz="2400" b="1" dirty="0">
                <a:solidFill>
                  <a:schemeClr val="bg1"/>
                </a:solidFill>
              </a:rPr>
              <a:t>252,882 °C (20,268 K)</a:t>
            </a:r>
          </a:p>
        </p:txBody>
      </p:sp>
    </p:spTree>
    <p:extLst>
      <p:ext uri="{BB962C8B-B14F-4D97-AF65-F5344CB8AC3E}">
        <p14:creationId xmlns:p14="http://schemas.microsoft.com/office/powerpoint/2010/main" val="127123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4" grpId="0"/>
      <p:bldP spid="15" grpId="0"/>
      <p:bldP spid="17" grpId="0"/>
      <p:bldP spid="12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aoblený obdélník 17"/>
          <p:cNvSpPr/>
          <p:nvPr/>
        </p:nvSpPr>
        <p:spPr>
          <a:xfrm>
            <a:off x="305780" y="836712"/>
            <a:ext cx="8532440" cy="590465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043608" y="1527175"/>
            <a:ext cx="2448272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VLASTNOSTI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35896" y="2348880"/>
            <a:ext cx="216024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CHEMICKÉ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66020" y="3110607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hořlavý</a:t>
            </a:r>
            <a:r>
              <a:rPr lang="cs-CZ" sz="2400" b="1" dirty="0" smtClean="0">
                <a:solidFill>
                  <a:schemeClr val="bg1"/>
                </a:solidFill>
              </a:rPr>
              <a:t>, namodralý nesvítivý plamenem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066020" y="357227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hoření nepodporuje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043608" y="4031902"/>
            <a:ext cx="9145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směs H+O je </a:t>
            </a:r>
            <a:r>
              <a:rPr lang="cs-CZ" sz="2400" b="1" dirty="0" smtClean="0">
                <a:solidFill>
                  <a:schemeClr val="bg1"/>
                </a:solidFill>
              </a:rPr>
              <a:t>výbušná, nejvíce </a:t>
            </a:r>
            <a:r>
              <a:rPr lang="cs-CZ" sz="2400" b="1" dirty="0">
                <a:solidFill>
                  <a:schemeClr val="bg1"/>
                </a:solidFill>
              </a:rPr>
              <a:t>při poměru 2:1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66020" y="4493567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>
                <a:solidFill>
                  <a:schemeClr val="bg1"/>
                </a:solidFill>
              </a:rPr>
              <a:t>s</a:t>
            </a:r>
            <a:r>
              <a:rPr lang="cs-CZ" sz="2400" b="1" dirty="0">
                <a:solidFill>
                  <a:schemeClr val="bg1"/>
                </a:solidFill>
              </a:rPr>
              <a:t> fluorem se slučuje za pokojové teploty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066020" y="4955232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značně reaktivnější při zahřátí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066020" y="5415607"/>
            <a:ext cx="7486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>
                <a:solidFill>
                  <a:schemeClr val="bg1"/>
                </a:solidFill>
              </a:rPr>
              <a:t>má schopnost redukovat kovy z jejich oxidů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12" name="Obrázek 11" descr="GHS02">
            <a:hlinkClick r:id="rId3" tooltip="&quot;GHS02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8" y="3071439"/>
            <a:ext cx="54000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GHS01">
            <a:hlinkClick r:id="rId5" tooltip="&quot;GHS01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88" y="3992734"/>
            <a:ext cx="540000" cy="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ovéPole 18"/>
          <p:cNvSpPr txBox="1"/>
          <p:nvPr/>
        </p:nvSpPr>
        <p:spPr>
          <a:xfrm>
            <a:off x="7812360" y="980728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Obr.5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41772" y="4493567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Obr.7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39552" y="3611439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/>
                </a:solidFill>
              </a:rPr>
              <a:t>Obr.6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8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3" grpId="0" animBg="1"/>
      <p:bldP spid="8" grpId="0"/>
      <p:bldP spid="11" grpId="0"/>
      <p:bldP spid="13" grpId="0"/>
      <p:bldP spid="14" grpId="0"/>
      <p:bldP spid="15" grpId="0"/>
      <p:bldP spid="17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Zaoblený obdélník 31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059832" y="1052736"/>
            <a:ext cx="2160240" cy="584775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VÝSKYT</a:t>
            </a:r>
            <a:endParaRPr lang="cs-CZ" sz="3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5576" y="1586409"/>
            <a:ext cx="1512168" cy="461665"/>
          </a:xfrm>
          <a:prstGeom prst="rect">
            <a:avLst/>
          </a:prstGeom>
          <a:solidFill>
            <a:srgbClr val="00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VOLNÝ</a:t>
            </a:r>
            <a:endParaRPr lang="cs-CZ" sz="2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55576" y="4293096"/>
            <a:ext cx="1620180" cy="461665"/>
          </a:xfrm>
          <a:prstGeom prst="rect">
            <a:avLst/>
          </a:prstGeom>
          <a:solidFill>
            <a:srgbClr val="EC1CE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VÁZANÝ</a:t>
            </a:r>
            <a:endParaRPr lang="cs-CZ" sz="2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467544" y="220486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/>
              <a:t>n</a:t>
            </a:r>
            <a:r>
              <a:rPr lang="cs-CZ" sz="2400" b="1" dirty="0" smtClean="0"/>
              <a:t>ejrozšířenější prvek ve vesmíru</a:t>
            </a:r>
            <a:endParaRPr lang="cs-CZ" sz="240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467544" y="2666529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/>
              <a:t>hvězdy -  Slunce</a:t>
            </a:r>
            <a:endParaRPr lang="cs-CZ" sz="2400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67544" y="312615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/>
              <a:t>o</a:t>
            </a:r>
            <a:r>
              <a:rPr lang="cs-CZ" sz="2400" b="1" dirty="0" smtClean="0"/>
              <a:t>bří planety - Jupiter</a:t>
            </a:r>
            <a:endParaRPr lang="cs-CZ" sz="2400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467544" y="358782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/>
              <a:t>horní vrstvy atmosféry</a:t>
            </a:r>
            <a:endParaRPr lang="cs-CZ" sz="2400" dirty="0"/>
          </a:p>
        </p:txBody>
      </p:sp>
      <p:pic>
        <p:nvPicPr>
          <p:cNvPr id="25" name="Obrázek 24" descr="Soubor:Sun in X-Ray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768" y="1382594"/>
            <a:ext cx="1837055" cy="13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Obrázek 2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1440000" cy="1440000"/>
          </a:xfrm>
          <a:prstGeom prst="rect">
            <a:avLst/>
          </a:prstGeom>
        </p:spPr>
      </p:pic>
      <p:sp>
        <p:nvSpPr>
          <p:cNvPr id="27" name="TextovéPole 26"/>
          <p:cNvSpPr txBox="1"/>
          <p:nvPr/>
        </p:nvSpPr>
        <p:spPr>
          <a:xfrm>
            <a:off x="467543" y="4797351"/>
            <a:ext cx="86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/>
              <a:t>p</a:t>
            </a:r>
            <a:r>
              <a:rPr lang="cs-CZ" sz="2400" b="1" dirty="0" smtClean="0"/>
              <a:t>odíl v </a:t>
            </a:r>
            <a:r>
              <a:rPr lang="cs-CZ" sz="2400" b="1" dirty="0"/>
              <a:t>zemské kůře činí 0,88 % </a:t>
            </a:r>
            <a:r>
              <a:rPr lang="cs-CZ" sz="2400" b="1" dirty="0" smtClean="0"/>
              <a:t> (hmotnostních)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467544" y="525901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/>
              <a:t>organické sloučeniny - cukry</a:t>
            </a:r>
            <a:r>
              <a:rPr lang="cs-CZ" sz="2400" b="1" dirty="0"/>
              <a:t>, tuky, </a:t>
            </a:r>
            <a:r>
              <a:rPr lang="cs-CZ" sz="2400" b="1" dirty="0" smtClean="0"/>
              <a:t>bílkoviny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467544" y="571864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cs-CZ" sz="2400" b="1" dirty="0"/>
              <a:t>v</a:t>
            </a:r>
            <a:r>
              <a:rPr lang="cs-CZ" sz="2400" b="1" dirty="0" smtClean="0"/>
              <a:t>oda, kyseliny, </a:t>
            </a:r>
            <a:r>
              <a:rPr lang="cs-CZ" sz="2400" b="1" dirty="0" err="1" smtClean="0"/>
              <a:t>hydrogensoli</a:t>
            </a:r>
            <a:r>
              <a:rPr lang="cs-CZ" sz="2400" b="1" dirty="0" smtClean="0"/>
              <a:t>, hydroxidy</a:t>
            </a:r>
            <a:endParaRPr lang="cs-CZ" sz="2400" dirty="0"/>
          </a:p>
        </p:txBody>
      </p:sp>
      <p:sp>
        <p:nvSpPr>
          <p:cNvPr id="30" name="TextovéPole 29"/>
          <p:cNvSpPr txBox="1"/>
          <p:nvPr/>
        </p:nvSpPr>
        <p:spPr>
          <a:xfrm>
            <a:off x="467544" y="616530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cs-CZ" sz="2400" b="1" dirty="0" smtClean="0"/>
              <a:t>biogenní prvek</a:t>
            </a:r>
            <a:endParaRPr lang="cs-CZ" sz="2400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7558344" y="248405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Obr.8</a:t>
            </a:r>
            <a:endParaRPr lang="cs-CZ" sz="1200" b="1" dirty="0">
              <a:solidFill>
                <a:schemeClr val="bg1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5628370" y="3838065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bg1"/>
                </a:solidFill>
              </a:rPr>
              <a:t>Obr.9</a:t>
            </a:r>
            <a:endParaRPr lang="cs-CZ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53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aoblený obdélník 20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187624" y="1455366"/>
            <a:ext cx="486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LABORATORNÍ PŘÍPRAVA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3" y="2175446"/>
            <a:ext cx="720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itchFamily="2" charset="2"/>
              <a:buChar char="q"/>
            </a:pPr>
            <a:r>
              <a:rPr lang="cs-CZ" sz="2400" b="1" dirty="0"/>
              <a:t>Reakce neušlechtilých kovů </a:t>
            </a:r>
            <a:r>
              <a:rPr lang="cs-CZ" sz="2400" b="1" dirty="0" smtClean="0"/>
              <a:t>s kyselinami.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352878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Reakce sodíku s </a:t>
            </a:r>
            <a:r>
              <a:rPr lang="cs-CZ" sz="2400" b="1" dirty="0" smtClean="0"/>
              <a:t>vodou.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3" y="4881934"/>
            <a:ext cx="33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Elektrolýza </a:t>
            </a:r>
            <a:r>
              <a:rPr lang="cs-CZ" sz="2400" b="1" dirty="0" smtClean="0"/>
              <a:t>vody.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263711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Zn</a:t>
            </a:r>
            <a:r>
              <a:rPr lang="cs-CZ" sz="2400" b="1" dirty="0"/>
              <a:t> + </a:t>
            </a:r>
            <a:r>
              <a:rPr lang="cs-CZ" sz="2400" b="1" dirty="0" smtClean="0"/>
              <a:t>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SO</a:t>
            </a:r>
            <a:r>
              <a:rPr lang="cs-CZ" sz="2400" b="1" baseline="-25000" dirty="0"/>
              <a:t>4 </a:t>
            </a:r>
            <a:r>
              <a:rPr lang="cs-CZ" sz="2400" b="1" dirty="0" smtClean="0"/>
              <a:t>→ ZnSO</a:t>
            </a:r>
            <a:r>
              <a:rPr lang="cs-CZ" sz="2400" b="1" baseline="-25000" dirty="0" smtClean="0"/>
              <a:t>4</a:t>
            </a:r>
            <a:r>
              <a:rPr lang="cs-CZ" sz="2400" b="1" dirty="0" smtClean="0"/>
              <a:t>  </a:t>
            </a:r>
            <a:r>
              <a:rPr lang="cs-CZ" sz="2400" b="1" dirty="0"/>
              <a:t>+ H</a:t>
            </a:r>
            <a:r>
              <a:rPr lang="cs-CZ" sz="2400" b="1" baseline="-25000" dirty="0"/>
              <a:t>2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7584" y="3975447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/>
              <a:t>Na + 2H</a:t>
            </a:r>
            <a:r>
              <a:rPr lang="cs-CZ" sz="2400" b="1" baseline="-25000" dirty="0"/>
              <a:t>2</a:t>
            </a:r>
            <a:r>
              <a:rPr lang="cs-CZ" sz="2400" b="1" dirty="0"/>
              <a:t>O </a:t>
            </a:r>
            <a:r>
              <a:rPr lang="cs-CZ" sz="2400" b="1" dirty="0" smtClean="0"/>
              <a:t>→ 2NaOH</a:t>
            </a:r>
            <a:r>
              <a:rPr lang="cs-CZ" sz="2400" b="1" dirty="0"/>
              <a:t>+ H</a:t>
            </a:r>
            <a:r>
              <a:rPr lang="cs-CZ" sz="2400" b="1" baseline="-25000" dirty="0"/>
              <a:t>2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5343599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 H</a:t>
            </a:r>
            <a:r>
              <a:rPr lang="pt-BR" sz="2400" b="1" baseline="-25000" dirty="0"/>
              <a:t>2</a:t>
            </a:r>
            <a:r>
              <a:rPr lang="pt-BR" sz="2400" b="1" dirty="0"/>
              <a:t>O → 2 H</a:t>
            </a:r>
            <a:r>
              <a:rPr lang="pt-BR" sz="2400" b="1" baseline="-25000" dirty="0"/>
              <a:t>2</a:t>
            </a:r>
            <a:r>
              <a:rPr lang="pt-BR" sz="2400" b="1" dirty="0"/>
              <a:t> + O</a:t>
            </a:r>
            <a:r>
              <a:rPr lang="pt-BR" sz="2400" b="1" baseline="-25000" dirty="0"/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5436096" y="3630936"/>
            <a:ext cx="2304256" cy="2856308"/>
            <a:chOff x="5436096" y="3630936"/>
            <a:chExt cx="2304256" cy="28563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630936"/>
              <a:ext cx="2232248" cy="28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7020272" y="6210245"/>
              <a:ext cx="720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Obr.10</a:t>
              </a:r>
              <a:endParaRPr lang="cs-CZ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681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  <p:bldP spid="6" grpId="0"/>
      <p:bldP spid="8" grpId="0"/>
      <p:bldP spid="10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400000"/>
              </a:schemeClr>
            </a:gs>
            <a:gs pos="7000">
              <a:schemeClr val="accent1">
                <a:lumMod val="20000"/>
                <a:lumOff val="8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23528" y="908720"/>
            <a:ext cx="8568952" cy="5919664"/>
          </a:xfrm>
          <a:prstGeom prst="roundRect">
            <a:avLst>
              <a:gd name="adj" fmla="val 585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8800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187624" y="1239143"/>
            <a:ext cx="43200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PRŮMYSLOVÁ VÝROBA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3" y="1845023"/>
            <a:ext cx="7704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Termický rozklad </a:t>
            </a:r>
            <a:r>
              <a:rPr lang="cs-CZ" sz="2400" b="1" dirty="0" err="1" smtClean="0"/>
              <a:t>methanu</a:t>
            </a:r>
            <a:r>
              <a:rPr lang="cs-CZ" sz="2400" b="1" dirty="0" smtClean="0"/>
              <a:t> </a:t>
            </a:r>
            <a:r>
              <a:rPr lang="cs-CZ" sz="2400" b="1" dirty="0"/>
              <a:t>při 1000 °</a:t>
            </a:r>
            <a:r>
              <a:rPr lang="cs-CZ" sz="2400" b="1" dirty="0" smtClean="0"/>
              <a:t>C.</a:t>
            </a:r>
            <a:endParaRPr lang="cs-CZ" sz="2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7584" y="22048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/>
              <a:t>CH</a:t>
            </a:r>
            <a:r>
              <a:rPr lang="cs-CZ" sz="2400" b="1" baseline="-25000" dirty="0"/>
              <a:t>4</a:t>
            </a:r>
            <a:r>
              <a:rPr lang="cs-CZ" sz="2400" b="1" dirty="0"/>
              <a:t> → C + 2 H</a:t>
            </a:r>
            <a:r>
              <a:rPr lang="cs-CZ" sz="2400" b="1" baseline="-25000" dirty="0"/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278092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Reakce vodní páry s rozžhaveným </a:t>
            </a:r>
            <a:r>
              <a:rPr lang="cs-CZ" sz="2400" b="1" dirty="0" smtClean="0"/>
              <a:t>koksem.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27584" y="315557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cs-CZ" sz="2400" b="1" dirty="0"/>
              <a:t>H</a:t>
            </a:r>
            <a:r>
              <a:rPr lang="cs-CZ" sz="2400" b="1" baseline="-25000" dirty="0"/>
              <a:t>2</a:t>
            </a:r>
            <a:r>
              <a:rPr lang="cs-CZ" sz="2400" b="1" dirty="0"/>
              <a:t>O + C → CO + H</a:t>
            </a:r>
            <a:r>
              <a:rPr lang="cs-CZ" sz="2400" b="1" baseline="-25000" dirty="0"/>
              <a:t>2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7543" y="3717032"/>
            <a:ext cx="8676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Reakce vodní páry se </a:t>
            </a:r>
            <a:r>
              <a:rPr lang="cs-CZ" sz="2400" b="1" dirty="0" smtClean="0"/>
              <a:t>železem.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27584" y="4089846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b="1" dirty="0"/>
              <a:t>3 Fe + 4 H</a:t>
            </a:r>
            <a:r>
              <a:rPr lang="pt-BR" sz="2400" b="1" baseline="-25000" dirty="0"/>
              <a:t>2</a:t>
            </a:r>
            <a:r>
              <a:rPr lang="pt-BR" sz="2400" b="1" dirty="0"/>
              <a:t>O → Fe</a:t>
            </a:r>
            <a:r>
              <a:rPr lang="pt-BR" sz="2400" b="1" baseline="-25000" dirty="0"/>
              <a:t>3</a:t>
            </a:r>
            <a:r>
              <a:rPr lang="pt-BR" sz="2400" b="1" dirty="0"/>
              <a:t>O</a:t>
            </a:r>
            <a:r>
              <a:rPr lang="pt-BR" sz="2400" b="1" baseline="-25000" dirty="0"/>
              <a:t>4</a:t>
            </a:r>
            <a:r>
              <a:rPr lang="pt-BR" sz="2400" b="1" dirty="0"/>
              <a:t> + 4 H</a:t>
            </a:r>
            <a:r>
              <a:rPr lang="pt-BR" sz="2400" b="1" baseline="-25000" dirty="0"/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67544" y="465313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Vedlejší produkt při elektrolýze vodného </a:t>
            </a:r>
            <a:r>
              <a:rPr lang="cs-CZ" sz="2400" b="1" dirty="0" smtClean="0"/>
              <a:t>⊙ </a:t>
            </a:r>
            <a:r>
              <a:rPr lang="cs-CZ" sz="2400" b="1" dirty="0" err="1" smtClean="0"/>
              <a:t>NaCl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27583" y="4998368"/>
            <a:ext cx="5904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2NaCl</a:t>
            </a:r>
            <a:r>
              <a:rPr lang="pt-BR" sz="2400" b="1" dirty="0" smtClean="0"/>
              <a:t>+  </a:t>
            </a:r>
            <a:r>
              <a:rPr lang="pt-BR" sz="2400" b="1" dirty="0"/>
              <a:t>H</a:t>
            </a:r>
            <a:r>
              <a:rPr lang="pt-BR" sz="2400" b="1" baseline="-25000" dirty="0"/>
              <a:t>2</a:t>
            </a:r>
            <a:r>
              <a:rPr lang="pt-BR" sz="2400" b="1" dirty="0"/>
              <a:t>O </a:t>
            </a:r>
            <a:r>
              <a:rPr lang="pt-BR" sz="2400" b="1" dirty="0" smtClean="0"/>
              <a:t>→</a:t>
            </a:r>
            <a:r>
              <a:rPr lang="cs-CZ" sz="2400" b="1" dirty="0" smtClean="0"/>
              <a:t> 2NaOH</a:t>
            </a:r>
            <a:r>
              <a:rPr lang="pt-BR" sz="2400" b="1" dirty="0"/>
              <a:t> + </a:t>
            </a:r>
            <a:r>
              <a:rPr lang="cs-CZ" sz="2400" b="1" dirty="0" smtClean="0"/>
              <a:t>Cl</a:t>
            </a:r>
            <a:r>
              <a:rPr lang="pt-BR" sz="2400" b="1" baseline="-25000" dirty="0" smtClean="0"/>
              <a:t>2</a:t>
            </a:r>
            <a:r>
              <a:rPr lang="pt-BR" sz="2400" b="1" dirty="0"/>
              <a:t> + </a:t>
            </a:r>
            <a:r>
              <a:rPr lang="pt-BR" sz="2400" b="1" dirty="0" smtClean="0"/>
              <a:t>H</a:t>
            </a:r>
            <a:r>
              <a:rPr lang="pt-BR" sz="2400" b="1" baseline="-25000" dirty="0" smtClean="0"/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67543" y="5544815"/>
            <a:ext cx="3346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/>
              <a:t>Elektrolýza </a:t>
            </a:r>
            <a:r>
              <a:rPr lang="cs-CZ" sz="2400" b="1" smtClean="0"/>
              <a:t>vody.</a:t>
            </a:r>
            <a:endParaRPr lang="cs-CZ" sz="2400" b="1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827585" y="58772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 H</a:t>
            </a:r>
            <a:r>
              <a:rPr lang="pt-BR" sz="2400" b="1" baseline="-25000" dirty="0"/>
              <a:t>2</a:t>
            </a:r>
            <a:r>
              <a:rPr lang="pt-BR" sz="2400" b="1" dirty="0"/>
              <a:t>O → 2 H</a:t>
            </a:r>
            <a:r>
              <a:rPr lang="pt-BR" sz="2400" b="1" baseline="-25000" dirty="0"/>
              <a:t>2</a:t>
            </a:r>
            <a:r>
              <a:rPr lang="pt-BR" sz="2400" b="1" dirty="0"/>
              <a:t> + O</a:t>
            </a:r>
            <a:r>
              <a:rPr lang="pt-BR" sz="2400" b="1" baseline="-25000" dirty="0"/>
              <a:t>2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Vlastní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dministrativní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Vlastní 3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7030A0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8376</TotalTime>
  <Words>514</Words>
  <Application>Microsoft Office PowerPoint</Application>
  <PresentationFormat>Předvádění na obrazovce (4:3)</PresentationFormat>
  <Paragraphs>161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Tok</vt:lpstr>
      <vt:lpstr>1_Tok</vt:lpstr>
      <vt:lpstr>2_Tok</vt:lpstr>
      <vt:lpstr>Prezentace aplikace PowerPoint</vt:lpstr>
      <vt:lpstr>Vodík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Vodík</dc:title>
  <dc:creator>Lenovo</dc:creator>
  <cp:lastModifiedBy>Lenovo</cp:lastModifiedBy>
  <cp:revision>197</cp:revision>
  <dcterms:created xsi:type="dcterms:W3CDTF">2013-01-15T07:03:01Z</dcterms:created>
  <dcterms:modified xsi:type="dcterms:W3CDTF">2013-06-13T19:09:00Z</dcterms:modified>
</cp:coreProperties>
</file>