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9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4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0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2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1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9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9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3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8D64E-FC45-4B1B-AECA-DD049DE97DD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52F4-C343-4459-BB16-540E7309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Kos_Asklepeion.jpg" TargetMode="External"/><Relationship Id="rId2" Type="http://schemas.openxmlformats.org/officeDocument/2006/relationships/hyperlink" Target="http://en.wikipedia.org/wiki/File:Wuxing_en.sv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</a:t>
            </a:r>
            <a:r>
              <a:rPr lang="cs-CZ" sz="1400" dirty="0" smtClean="0"/>
              <a:t>VY_32_INOVACE_01_AJ_FT</a:t>
            </a: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odborná slovní zásoba a témata pro studenty oboru  Aplikovaná chemie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history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medicine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 smtClean="0"/>
              <a:t>medicine</a:t>
            </a:r>
            <a:r>
              <a:rPr lang="cs-CZ" sz="1400" dirty="0" smtClean="0"/>
              <a:t>, </a:t>
            </a:r>
            <a:r>
              <a:rPr lang="cs-CZ" sz="1400" dirty="0" err="1" smtClean="0"/>
              <a:t>ancient</a:t>
            </a:r>
            <a:r>
              <a:rPr lang="cs-CZ" sz="1400" dirty="0" smtClean="0"/>
              <a:t> </a:t>
            </a:r>
            <a:r>
              <a:rPr lang="cs-CZ" sz="1400" dirty="0" err="1" smtClean="0"/>
              <a:t>methods</a:t>
            </a:r>
            <a:r>
              <a:rPr lang="cs-CZ" sz="1400" dirty="0" smtClean="0"/>
              <a:t>, </a:t>
            </a:r>
            <a:r>
              <a:rPr lang="cs-CZ" sz="1400" dirty="0" err="1" smtClean="0"/>
              <a:t>human</a:t>
            </a:r>
            <a:r>
              <a:rPr lang="cs-CZ" sz="1400" dirty="0" smtClean="0"/>
              <a:t> body, </a:t>
            </a:r>
            <a:r>
              <a:rPr lang="cs-CZ" sz="1400" dirty="0" err="1" smtClean="0"/>
              <a:t>treatment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 Důležité je pochopení obsahu  a aktivní slovní zásoba . Studenti využívají svých znalostí z oboru chemie, biologie a mikrobiologie.</a:t>
            </a:r>
          </a:p>
          <a:p>
            <a:pPr marL="0" indent="0">
              <a:buNone/>
            </a:pPr>
            <a:r>
              <a:rPr lang="cs-CZ" sz="1400" dirty="0" smtClean="0"/>
              <a:t>Připraví krátkou prezentaci  se zajímavými  informacemi.</a:t>
            </a:r>
          </a:p>
          <a:p>
            <a:pPr marL="0" indent="0">
              <a:buNone/>
            </a:pPr>
            <a:endParaRPr lang="cs-CZ" sz="1400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47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2400" dirty="0"/>
              <a:t>Pic.1 - </a:t>
            </a:r>
            <a:r>
              <a:rPr lang="en-US" sz="2400" dirty="0"/>
              <a:t>WUXING. /500px-Wuxing_en.svg.png [online]. [cit. </a:t>
            </a:r>
            <a:r>
              <a:rPr lang="cs-CZ" sz="2400" dirty="0"/>
              <a:t>29</a:t>
            </a:r>
            <a:r>
              <a:rPr lang="en-US" sz="2400" dirty="0"/>
              <a:t>.</a:t>
            </a:r>
            <a:r>
              <a:rPr lang="cs-CZ" sz="2400" dirty="0"/>
              <a:t>08</a:t>
            </a:r>
            <a:r>
              <a:rPr lang="en-US" sz="2400" dirty="0"/>
              <a:t>.2013]. </a:t>
            </a:r>
            <a:r>
              <a:rPr lang="en-US" sz="2400" dirty="0" err="1"/>
              <a:t>Dostupný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WWW: </a:t>
            </a:r>
            <a:r>
              <a:rPr lang="en-US" sz="2400" dirty="0">
                <a:hlinkClick r:id="rId2"/>
              </a:rPr>
              <a:t>http://en.wikipedia.org/wiki/File:Wuxing_en.svg </a:t>
            </a:r>
            <a:endParaRPr lang="cs-CZ" sz="2400" dirty="0"/>
          </a:p>
          <a:p>
            <a:r>
              <a:rPr lang="cs-CZ" sz="2800" dirty="0" smtClean="0"/>
              <a:t>Pic. 2 - </a:t>
            </a:r>
            <a:r>
              <a:rPr lang="en-US" sz="2400" dirty="0"/>
              <a:t>GORSKI, </a:t>
            </a:r>
            <a:r>
              <a:rPr lang="en-US" sz="2400" dirty="0" err="1"/>
              <a:t>Heiko</a:t>
            </a:r>
            <a:r>
              <a:rPr lang="en-US" sz="2400" dirty="0"/>
              <a:t>. </a:t>
            </a:r>
            <a:r>
              <a:rPr lang="en-US" sz="2400" i="1" dirty="0"/>
              <a:t>wikimedia.org/</a:t>
            </a:r>
            <a:r>
              <a:rPr lang="en-US" sz="2400" i="1" dirty="0" err="1"/>
              <a:t>wikipedia</a:t>
            </a:r>
            <a:r>
              <a:rPr lang="en-US" sz="2400" i="1" dirty="0"/>
              <a:t>/commons/a/</a:t>
            </a:r>
            <a:r>
              <a:rPr lang="en-US" sz="2400" i="1" dirty="0" err="1"/>
              <a:t>ae</a:t>
            </a:r>
            <a:r>
              <a:rPr lang="en-US" sz="2400" i="1" dirty="0"/>
              <a:t>/Kos_Asklepeion.jpg</a:t>
            </a:r>
            <a:r>
              <a:rPr lang="en-US" sz="2400" dirty="0"/>
              <a:t> [online]. [cit. </a:t>
            </a:r>
            <a:r>
              <a:rPr lang="cs-CZ" sz="2400" dirty="0" smtClean="0"/>
              <a:t>29</a:t>
            </a:r>
            <a:r>
              <a:rPr lang="en-US" sz="2400" dirty="0" smtClean="0"/>
              <a:t>.</a:t>
            </a:r>
            <a:r>
              <a:rPr lang="cs-CZ" sz="2400" dirty="0" smtClean="0"/>
              <a:t>08</a:t>
            </a:r>
            <a:r>
              <a:rPr lang="en-US" sz="2400" dirty="0" smtClean="0"/>
              <a:t>.2013</a:t>
            </a:r>
            <a:r>
              <a:rPr lang="en-US" sz="2400" dirty="0"/>
              <a:t>]. </a:t>
            </a:r>
            <a:r>
              <a:rPr lang="en-US" sz="2400" dirty="0" err="1"/>
              <a:t>Dostupný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WWW: </a:t>
            </a:r>
            <a:r>
              <a:rPr lang="en-US" sz="2400" dirty="0">
                <a:hlinkClick r:id="rId3"/>
              </a:rPr>
              <a:t>http://en.wikipedia.org/wiki/File:Kos_Asklepeion.jpg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4933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 anchor="t">
            <a:normAutofit/>
          </a:bodyPr>
          <a:lstStyle/>
          <a:p>
            <a:r>
              <a:rPr lang="pt-BR" dirty="0" smtClean="0"/>
              <a:t>POLUNINOVÁ</a:t>
            </a:r>
            <a:r>
              <a:rPr lang="pt-BR" dirty="0"/>
              <a:t>, Miriam; ROBBINS, Christopher. </a:t>
            </a:r>
            <a:r>
              <a:rPr lang="pt-BR" i="1" dirty="0"/>
              <a:t>Liečivá z prírody</a:t>
            </a:r>
            <a:r>
              <a:rPr lang="pt-BR" dirty="0"/>
              <a:t>. Bratislava: Gemini, 1994, ISBN 80-7161-098-4. 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PHILLIPS, Janet a kol. Oxford studijní slovník. Oxford: Oxford University Press, 2010, ISBN 978019 430655 3.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4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r>
              <a:rPr lang="cs-CZ" dirty="0" smtClean="0"/>
              <a:t> 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Ancient</a:t>
            </a:r>
            <a:r>
              <a:rPr lang="cs-CZ" dirty="0" smtClean="0"/>
              <a:t> </a:t>
            </a:r>
            <a:r>
              <a:rPr lang="cs-CZ" dirty="0" err="1" smtClean="0"/>
              <a:t>civilisations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ancient Egyptians had a system of medicine that was very advanced for its time and influenced later medical traditions</a:t>
            </a:r>
          </a:p>
          <a:p>
            <a:r>
              <a:rPr lang="en-US" dirty="0" smtClean="0"/>
              <a:t>Egyptians developed a large and varied medical tradition</a:t>
            </a:r>
          </a:p>
          <a:p>
            <a:r>
              <a:rPr lang="en-US" dirty="0" smtClean="0"/>
              <a:t>the oldest written records go to 3500 years ago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>
            <a:normAutofit fontScale="90000"/>
          </a:bodyPr>
          <a:lstStyle/>
          <a:p>
            <a:r>
              <a:rPr lang="en-US" dirty="0" smtClean="0"/>
              <a:t>Traditional Chinese medicine						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philosophy of traditional Chinese medicine derived from empirical observations of disease and illness </a:t>
            </a:r>
            <a:r>
              <a:rPr lang="en-US" dirty="0" smtClean="0"/>
              <a:t>and </a:t>
            </a:r>
            <a:r>
              <a:rPr lang="en-US" dirty="0"/>
              <a:t>reflects the </a:t>
            </a:r>
            <a:r>
              <a:rPr lang="en-US" dirty="0" smtClean="0"/>
              <a:t>Chinese </a:t>
            </a:r>
            <a:r>
              <a:rPr lang="en-US" dirty="0"/>
              <a:t>belief that individual human experiences express </a:t>
            </a:r>
            <a:r>
              <a:rPr lang="en-US" dirty="0" smtClean="0"/>
              <a:t>principles in </a:t>
            </a:r>
            <a:r>
              <a:rPr lang="en-US" dirty="0"/>
              <a:t>the </a:t>
            </a:r>
            <a:r>
              <a:rPr lang="en-US" dirty="0" smtClean="0"/>
              <a:t>environment. </a:t>
            </a:r>
            <a:r>
              <a:rPr lang="en-US" dirty="0"/>
              <a:t>These </a:t>
            </a:r>
            <a:r>
              <a:rPr lang="en-US" dirty="0" smtClean="0"/>
              <a:t>principles</a:t>
            </a:r>
            <a:r>
              <a:rPr lang="en-US" dirty="0"/>
              <a:t>, whether material, essential, or mystical, correlate as the expression of the natural order of the universe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Traditional </a:t>
            </a:r>
            <a:r>
              <a:rPr lang="en-US" dirty="0"/>
              <a:t>Chinese Medicine </a:t>
            </a:r>
            <a:r>
              <a:rPr lang="en-US" dirty="0" smtClean="0"/>
              <a:t> </a:t>
            </a:r>
            <a:r>
              <a:rPr lang="en-US" dirty="0"/>
              <a:t>based on </a:t>
            </a:r>
            <a:r>
              <a:rPr lang="en-US" dirty="0" smtClean="0"/>
              <a:t>herbal </a:t>
            </a:r>
            <a:r>
              <a:rPr lang="en-US" dirty="0"/>
              <a:t>medicine, acupuncture, massage and other forms of therapy has been practiced in China for thousands of years.</a:t>
            </a:r>
          </a:p>
        </p:txBody>
      </p:sp>
    </p:spTree>
    <p:extLst>
      <p:ext uri="{BB962C8B-B14F-4D97-AF65-F5344CB8AC3E}">
        <p14:creationId xmlns:p14="http://schemas.microsoft.com/office/powerpoint/2010/main" val="29391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Yin and yang are ancient Chinese </a:t>
            </a:r>
            <a:r>
              <a:rPr lang="en-US" dirty="0" smtClean="0"/>
              <a:t>concepts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concept of yin and yang is also applicable to the human </a:t>
            </a:r>
            <a:r>
              <a:rPr lang="en-US" dirty="0" smtClean="0"/>
              <a:t>body</a:t>
            </a:r>
            <a:endParaRPr lang="cs-CZ" dirty="0" smtClean="0"/>
          </a:p>
          <a:p>
            <a:r>
              <a:rPr lang="en-US" dirty="0"/>
              <a:t>the "Five </a:t>
            </a:r>
            <a:r>
              <a:rPr lang="en-US" dirty="0" smtClean="0"/>
              <a:t>Elements"</a:t>
            </a:r>
            <a:r>
              <a:rPr lang="cs-CZ" dirty="0" smtClean="0"/>
              <a:t> </a:t>
            </a:r>
            <a:r>
              <a:rPr lang="en-US" dirty="0" smtClean="0"/>
              <a:t>theory</a:t>
            </a:r>
            <a:r>
              <a:rPr lang="en-US" dirty="0"/>
              <a:t>, presumes that all phenomena of the universe and nature can be broken down into five elemental </a:t>
            </a:r>
            <a:r>
              <a:rPr lang="en-US" dirty="0" smtClean="0"/>
              <a:t>qualities </a:t>
            </a:r>
            <a:endParaRPr lang="cs-CZ" dirty="0" smtClean="0"/>
          </a:p>
          <a:p>
            <a:r>
              <a:rPr lang="en-US" dirty="0"/>
              <a:t>Chinese herbs have been used for </a:t>
            </a:r>
            <a:r>
              <a:rPr lang="en-US" dirty="0" smtClean="0"/>
              <a:t>centuries</a:t>
            </a:r>
            <a:endParaRPr lang="cs-CZ" dirty="0" smtClean="0"/>
          </a:p>
          <a:p>
            <a:r>
              <a:rPr lang="en-US" dirty="0"/>
              <a:t>From ancient times, pills were formed by combining several herbs and other ingredients, which were dried and ground into a powder. They were then mixed with a binder and formed into pills by hand. The binder was traditionally honey.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</a:t>
            </a:r>
            <a:r>
              <a:rPr lang="cs-CZ" dirty="0" smtClean="0"/>
              <a:t> </a:t>
            </a:r>
            <a:r>
              <a:rPr lang="cs-CZ" dirty="0" smtClean="0"/>
              <a:t>elements</a:t>
            </a:r>
            <a:r>
              <a:rPr lang="cs-CZ" dirty="0" smtClean="0"/>
              <a:t> – pic. </a:t>
            </a:r>
            <a:r>
              <a:rPr lang="cs-CZ" dirty="0"/>
              <a:t>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412776"/>
            <a:ext cx="4003402" cy="47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41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n-US" dirty="0"/>
              <a:t>the traditional medicine system known as Ayurveda, </a:t>
            </a:r>
            <a:r>
              <a:rPr lang="en-US" dirty="0" smtClean="0"/>
              <a:t>mean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“</a:t>
            </a:r>
            <a:r>
              <a:rPr lang="en-US" dirty="0" smtClean="0"/>
              <a:t>complete </a:t>
            </a:r>
            <a:r>
              <a:rPr lang="en-US" dirty="0"/>
              <a:t>knowledge for long </a:t>
            </a:r>
            <a:r>
              <a:rPr lang="en-US" dirty="0" smtClean="0"/>
              <a:t>life”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student of </a:t>
            </a:r>
            <a:r>
              <a:rPr lang="en-US" dirty="0"/>
              <a:t>Āyurveda</a:t>
            </a:r>
            <a:r>
              <a:rPr lang="en-US" dirty="0"/>
              <a:t> was expected to know ten </a:t>
            </a:r>
            <a:r>
              <a:rPr lang="en-US" dirty="0" smtClean="0"/>
              <a:t>arts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dirty="0"/>
              <a:t>the preparation and application of his </a:t>
            </a:r>
            <a:r>
              <a:rPr lang="en-US" dirty="0" smtClean="0"/>
              <a:t>medicines, distillation</a:t>
            </a:r>
            <a:r>
              <a:rPr lang="en-US" dirty="0"/>
              <a:t>, operative skills, cooking, horticulture, metallurgy, sugar manufacture, pharmacy, analysis and separation of minerals, compounding of </a:t>
            </a:r>
            <a:r>
              <a:rPr lang="en-US" dirty="0" smtClean="0"/>
              <a:t>metals </a:t>
            </a:r>
            <a:r>
              <a:rPr lang="en-US" dirty="0"/>
              <a:t>and preparation of </a:t>
            </a:r>
            <a:r>
              <a:rPr lang="en-US" dirty="0" smtClean="0"/>
              <a:t>alkalis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4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Greek medicine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en-US" dirty="0" smtClean="0"/>
              <a:t>figure </a:t>
            </a:r>
            <a:r>
              <a:rPr lang="en-US" dirty="0"/>
              <a:t>in the history of medicine was the physician Hippocrates of Kos </a:t>
            </a:r>
            <a:r>
              <a:rPr lang="en-US" dirty="0" smtClean="0"/>
              <a:t>( </a:t>
            </a:r>
            <a:r>
              <a:rPr lang="en-US" dirty="0"/>
              <a:t>460 – c. 370 </a:t>
            </a:r>
            <a:r>
              <a:rPr lang="en-US" dirty="0" smtClean="0"/>
              <a:t>BCE ), </a:t>
            </a:r>
            <a:r>
              <a:rPr lang="cs-CZ" dirty="0" smtClean="0"/>
              <a:t>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considered </a:t>
            </a:r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“</a:t>
            </a:r>
            <a:r>
              <a:rPr lang="en-US" dirty="0" smtClean="0"/>
              <a:t>father </a:t>
            </a:r>
            <a:r>
              <a:rPr lang="en-US" dirty="0"/>
              <a:t>of modern </a:t>
            </a:r>
            <a:r>
              <a:rPr lang="en-US" dirty="0" smtClean="0"/>
              <a:t>medicine</a:t>
            </a:r>
            <a:r>
              <a:rPr lang="cs-CZ" dirty="0" smtClean="0"/>
              <a:t>“</a:t>
            </a:r>
          </a:p>
          <a:p>
            <a:r>
              <a:rPr lang="en-US" dirty="0"/>
              <a:t>the ancient Greeks developed a </a:t>
            </a:r>
            <a:r>
              <a:rPr lang="en-US" dirty="0" smtClean="0"/>
              <a:t>medicine </a:t>
            </a:r>
            <a:r>
              <a:rPr lang="en-US" dirty="0"/>
              <a:t>system where treatment sought to restore the balance </a:t>
            </a:r>
            <a:r>
              <a:rPr lang="en-US" dirty="0" smtClean="0"/>
              <a:t>within </a:t>
            </a:r>
            <a:r>
              <a:rPr lang="en-US" dirty="0"/>
              <a:t>the </a:t>
            </a:r>
            <a:r>
              <a:rPr lang="en-US" dirty="0" smtClean="0"/>
              <a:t>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1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Aesklepeion</a:t>
            </a:r>
            <a:r>
              <a:rPr lang="cs-CZ" dirty="0" smtClean="0"/>
              <a:t> – pic. 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28800"/>
            <a:ext cx="762000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764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460</Words>
  <Application>Microsoft Office PowerPoint</Application>
  <PresentationFormat>Předvádění na obrazovce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The history of medicine - 1</vt:lpstr>
      <vt:lpstr>Ancient civilisations</vt:lpstr>
      <vt:lpstr>Traditional Chinese medicine       </vt:lpstr>
      <vt:lpstr>Prezentace aplikace PowerPoint</vt:lpstr>
      <vt:lpstr>Chinese elements – pic. 1</vt:lpstr>
      <vt:lpstr>India</vt:lpstr>
      <vt:lpstr>Greek medicine</vt:lpstr>
      <vt:lpstr>Aesklepeion – pic. 2</vt:lpstr>
      <vt:lpstr>Zdroje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2013-11-02T16:21:34Z</dcterms:created>
  <dcterms:modified xsi:type="dcterms:W3CDTF">2013-11-14T17:10:52Z</dcterms:modified>
</cp:coreProperties>
</file>